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63" r:id="rId2"/>
    <p:sldId id="256" r:id="rId3"/>
    <p:sldId id="258" r:id="rId4"/>
    <p:sldId id="261" r:id="rId5"/>
    <p:sldId id="259" r:id="rId6"/>
    <p:sldId id="257" r:id="rId7"/>
    <p:sldId id="260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722"/>
    <p:restoredTop sz="94671"/>
  </p:normalViewPr>
  <p:slideViewPr>
    <p:cSldViewPr snapToGrid="0" snapToObjects="1">
      <p:cViewPr varScale="1">
        <p:scale>
          <a:sx n="86" d="100"/>
          <a:sy n="86" d="100"/>
        </p:scale>
        <p:origin x="224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E76D4F-6BD7-48B2-AE97-508229D8EB5F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FF69032-FBA6-461F-A460-A2244D6A04B5}">
      <dgm:prSet custT="1"/>
      <dgm:spPr/>
      <dgm:t>
        <a:bodyPr/>
        <a:lstStyle/>
        <a:p>
          <a:r>
            <a:rPr lang="en-US" sz="2400" dirty="0"/>
            <a:t>The amount of carbon dioxide in your blood INCREASES to a certain level . . . </a:t>
          </a:r>
        </a:p>
      </dgm:t>
    </dgm:pt>
    <dgm:pt modelId="{FC654232-DEF7-4296-B0FC-BBA3FD38F71C}" type="parTrans" cxnId="{965D5DC5-2543-42C0-A75B-61FCD8575E12}">
      <dgm:prSet/>
      <dgm:spPr/>
      <dgm:t>
        <a:bodyPr/>
        <a:lstStyle/>
        <a:p>
          <a:endParaRPr lang="en-US" sz="2400"/>
        </a:p>
      </dgm:t>
    </dgm:pt>
    <dgm:pt modelId="{473458BC-6F1D-4D99-834D-272B051E2121}" type="sibTrans" cxnId="{965D5DC5-2543-42C0-A75B-61FCD8575E12}">
      <dgm:prSet/>
      <dgm:spPr/>
      <dgm:t>
        <a:bodyPr/>
        <a:lstStyle/>
        <a:p>
          <a:endParaRPr lang="en-US" sz="2400"/>
        </a:p>
      </dgm:t>
    </dgm:pt>
    <dgm:pt modelId="{D6E956AE-8D3C-4CE0-A14D-35D6C89F4630}">
      <dgm:prSet custT="1"/>
      <dgm:spPr/>
      <dgm:t>
        <a:bodyPr/>
        <a:lstStyle/>
        <a:p>
          <a:r>
            <a:rPr lang="en-US" sz="2400" dirty="0"/>
            <a:t>Your brain sends a message to your diaphragm and rib muscles to INCREASE the size of your chest cavity . . .</a:t>
          </a:r>
        </a:p>
      </dgm:t>
    </dgm:pt>
    <dgm:pt modelId="{08F9E911-FAFD-4849-9E82-BB4C480D1438}" type="parTrans" cxnId="{515649F4-3BEB-4E2F-8554-3033CC134F5A}">
      <dgm:prSet/>
      <dgm:spPr/>
      <dgm:t>
        <a:bodyPr/>
        <a:lstStyle/>
        <a:p>
          <a:endParaRPr lang="en-US" sz="2400"/>
        </a:p>
      </dgm:t>
    </dgm:pt>
    <dgm:pt modelId="{42DC619E-60D8-4388-B447-8D5A4ADBD9DA}" type="sibTrans" cxnId="{515649F4-3BEB-4E2F-8554-3033CC134F5A}">
      <dgm:prSet/>
      <dgm:spPr/>
      <dgm:t>
        <a:bodyPr/>
        <a:lstStyle/>
        <a:p>
          <a:endParaRPr lang="en-US" sz="2400"/>
        </a:p>
      </dgm:t>
    </dgm:pt>
    <dgm:pt modelId="{012EEA47-74AA-DE4B-8518-A5396FDDAD9A}">
      <dgm:prSet custT="1"/>
      <dgm:spPr/>
      <dgm:t>
        <a:bodyPr/>
        <a:lstStyle/>
        <a:p>
          <a:r>
            <a:rPr lang="en-US" sz="2400" dirty="0"/>
            <a:t>The INCREASE is sensed by a receptor in your body . . .</a:t>
          </a:r>
        </a:p>
      </dgm:t>
    </dgm:pt>
    <dgm:pt modelId="{B3D041A5-9ACA-EF4D-8156-ADAD9912AC14}" type="parTrans" cxnId="{2C1DB7A1-1ACE-9447-9B1B-CAF1D7EE687C}">
      <dgm:prSet/>
      <dgm:spPr/>
      <dgm:t>
        <a:bodyPr/>
        <a:lstStyle/>
        <a:p>
          <a:endParaRPr lang="en-US" sz="2400"/>
        </a:p>
      </dgm:t>
    </dgm:pt>
    <dgm:pt modelId="{887C7960-86DD-074A-B842-84108E91595C}" type="sibTrans" cxnId="{2C1DB7A1-1ACE-9447-9B1B-CAF1D7EE687C}">
      <dgm:prSet/>
      <dgm:spPr/>
      <dgm:t>
        <a:bodyPr/>
        <a:lstStyle/>
        <a:p>
          <a:endParaRPr lang="en-US" sz="2400"/>
        </a:p>
      </dgm:t>
    </dgm:pt>
    <dgm:pt modelId="{E73AF864-C6EE-4008-BC35-5DB054FB2EFC}">
      <dgm:prSet custT="1"/>
      <dgm:spPr/>
      <dgm:t>
        <a:bodyPr/>
        <a:lstStyle/>
        <a:p>
          <a:r>
            <a:rPr lang="en-US" sz="2400" dirty="0"/>
            <a:t>This causes more air to move into the lungs, DECREASING the amount of carbon dioxide in your blood</a:t>
          </a:r>
        </a:p>
      </dgm:t>
    </dgm:pt>
    <dgm:pt modelId="{06AF7071-A48B-4B59-99EF-5598F800DFAB}" type="sibTrans" cxnId="{AB69482E-DE49-4582-A320-9D638E266AC2}">
      <dgm:prSet/>
      <dgm:spPr/>
      <dgm:t>
        <a:bodyPr/>
        <a:lstStyle/>
        <a:p>
          <a:endParaRPr lang="en-US" sz="2400"/>
        </a:p>
      </dgm:t>
    </dgm:pt>
    <dgm:pt modelId="{8E016579-54BD-438E-90FB-9DFF5B268BB9}" type="parTrans" cxnId="{AB69482E-DE49-4582-A320-9D638E266AC2}">
      <dgm:prSet/>
      <dgm:spPr/>
      <dgm:t>
        <a:bodyPr/>
        <a:lstStyle/>
        <a:p>
          <a:endParaRPr lang="en-US" sz="2400"/>
        </a:p>
      </dgm:t>
    </dgm:pt>
    <dgm:pt modelId="{C90C15A2-4702-F441-8E5E-473C338B6ED4}">
      <dgm:prSet custT="1"/>
      <dgm:spPr/>
      <dgm:t>
        <a:bodyPr/>
        <a:lstStyle/>
        <a:p>
          <a:r>
            <a:rPr lang="en-US" sz="2400" dirty="0"/>
            <a:t> A message is sent to your brain . . . </a:t>
          </a:r>
        </a:p>
      </dgm:t>
    </dgm:pt>
    <dgm:pt modelId="{DA18ADC6-1283-F04F-BDAC-6E57A06FC935}" type="parTrans" cxnId="{75BDBD48-5B2E-7048-9292-5605567ED6F6}">
      <dgm:prSet/>
      <dgm:spPr/>
      <dgm:t>
        <a:bodyPr/>
        <a:lstStyle/>
        <a:p>
          <a:endParaRPr lang="en-US" sz="2400"/>
        </a:p>
      </dgm:t>
    </dgm:pt>
    <dgm:pt modelId="{7B114161-F765-B04A-A14E-DE0483A368CC}" type="sibTrans" cxnId="{75BDBD48-5B2E-7048-9292-5605567ED6F6}">
      <dgm:prSet/>
      <dgm:spPr/>
      <dgm:t>
        <a:bodyPr/>
        <a:lstStyle/>
        <a:p>
          <a:endParaRPr lang="en-US" sz="2400"/>
        </a:p>
      </dgm:t>
    </dgm:pt>
    <dgm:pt modelId="{5480FD0E-240A-DE45-986A-52B26574B9FE}" type="pres">
      <dgm:prSet presAssocID="{1CE76D4F-6BD7-48B2-AE97-508229D8EB5F}" presName="vert0" presStyleCnt="0">
        <dgm:presLayoutVars>
          <dgm:dir/>
          <dgm:animOne val="branch"/>
          <dgm:animLvl val="lvl"/>
        </dgm:presLayoutVars>
      </dgm:prSet>
      <dgm:spPr/>
    </dgm:pt>
    <dgm:pt modelId="{E473C4DE-2895-084A-A697-AEA980041C9B}" type="pres">
      <dgm:prSet presAssocID="{8FF69032-FBA6-461F-A460-A2244D6A04B5}" presName="thickLine" presStyleLbl="alignNode1" presStyleIdx="0" presStyleCnt="5"/>
      <dgm:spPr/>
    </dgm:pt>
    <dgm:pt modelId="{2C4BE9B8-08E7-2342-AF31-5122BB3EAA59}" type="pres">
      <dgm:prSet presAssocID="{8FF69032-FBA6-461F-A460-A2244D6A04B5}" presName="horz1" presStyleCnt="0"/>
      <dgm:spPr/>
    </dgm:pt>
    <dgm:pt modelId="{13417317-9FFF-5E4C-B1BB-CA856B844908}" type="pres">
      <dgm:prSet presAssocID="{8FF69032-FBA6-461F-A460-A2244D6A04B5}" presName="tx1" presStyleLbl="revTx" presStyleIdx="0" presStyleCnt="5"/>
      <dgm:spPr/>
    </dgm:pt>
    <dgm:pt modelId="{FD782DF5-5108-4341-AB9A-4C1B8BC93077}" type="pres">
      <dgm:prSet presAssocID="{8FF69032-FBA6-461F-A460-A2244D6A04B5}" presName="vert1" presStyleCnt="0"/>
      <dgm:spPr/>
    </dgm:pt>
    <dgm:pt modelId="{C1E6703E-4CBA-B74A-888E-733B2ED2BCB7}" type="pres">
      <dgm:prSet presAssocID="{012EEA47-74AA-DE4B-8518-A5396FDDAD9A}" presName="thickLine" presStyleLbl="alignNode1" presStyleIdx="1" presStyleCnt="5" custLinFactNeighborX="2239" custLinFactNeighborY="-9580"/>
      <dgm:spPr/>
    </dgm:pt>
    <dgm:pt modelId="{0C143E92-6987-5749-8733-217FB693BC8E}" type="pres">
      <dgm:prSet presAssocID="{012EEA47-74AA-DE4B-8518-A5396FDDAD9A}" presName="horz1" presStyleCnt="0"/>
      <dgm:spPr/>
    </dgm:pt>
    <dgm:pt modelId="{D9F5C1E1-3246-E341-A6AB-E9CA00D15E31}" type="pres">
      <dgm:prSet presAssocID="{012EEA47-74AA-DE4B-8518-A5396FDDAD9A}" presName="tx1" presStyleLbl="revTx" presStyleIdx="1" presStyleCnt="5"/>
      <dgm:spPr/>
    </dgm:pt>
    <dgm:pt modelId="{38C5C44A-FF13-214B-8242-407BC93CFDDF}" type="pres">
      <dgm:prSet presAssocID="{012EEA47-74AA-DE4B-8518-A5396FDDAD9A}" presName="vert1" presStyleCnt="0"/>
      <dgm:spPr/>
    </dgm:pt>
    <dgm:pt modelId="{963560EB-E24C-C945-9F3A-4DD8DB5C5C08}" type="pres">
      <dgm:prSet presAssocID="{C90C15A2-4702-F441-8E5E-473C338B6ED4}" presName="thickLine" presStyleLbl="alignNode1" presStyleIdx="2" presStyleCnt="5"/>
      <dgm:spPr/>
    </dgm:pt>
    <dgm:pt modelId="{C18DC04C-E691-434C-894C-73685E18D50C}" type="pres">
      <dgm:prSet presAssocID="{C90C15A2-4702-F441-8E5E-473C338B6ED4}" presName="horz1" presStyleCnt="0"/>
      <dgm:spPr/>
    </dgm:pt>
    <dgm:pt modelId="{6E8AA1FD-D86C-E048-9828-B46C455F83C3}" type="pres">
      <dgm:prSet presAssocID="{C90C15A2-4702-F441-8E5E-473C338B6ED4}" presName="tx1" presStyleLbl="revTx" presStyleIdx="2" presStyleCnt="5"/>
      <dgm:spPr/>
    </dgm:pt>
    <dgm:pt modelId="{ABD9F5F1-CF7C-444A-B906-0BC420047D37}" type="pres">
      <dgm:prSet presAssocID="{C90C15A2-4702-F441-8E5E-473C338B6ED4}" presName="vert1" presStyleCnt="0"/>
      <dgm:spPr/>
    </dgm:pt>
    <dgm:pt modelId="{E4B548F7-B384-0B4F-AEF2-5A776441C86D}" type="pres">
      <dgm:prSet presAssocID="{D6E956AE-8D3C-4CE0-A14D-35D6C89F4630}" presName="thickLine" presStyleLbl="alignNode1" presStyleIdx="3" presStyleCnt="5"/>
      <dgm:spPr/>
    </dgm:pt>
    <dgm:pt modelId="{1659DEE7-1250-4149-9F21-FF409ECBDBA0}" type="pres">
      <dgm:prSet presAssocID="{D6E956AE-8D3C-4CE0-A14D-35D6C89F4630}" presName="horz1" presStyleCnt="0"/>
      <dgm:spPr/>
    </dgm:pt>
    <dgm:pt modelId="{B28C95A4-0A35-134E-A8EE-759CC09C3639}" type="pres">
      <dgm:prSet presAssocID="{D6E956AE-8D3C-4CE0-A14D-35D6C89F4630}" presName="tx1" presStyleLbl="revTx" presStyleIdx="3" presStyleCnt="5"/>
      <dgm:spPr/>
    </dgm:pt>
    <dgm:pt modelId="{CFC64AF6-DE30-9747-A6AD-56D7932B4A1F}" type="pres">
      <dgm:prSet presAssocID="{D6E956AE-8D3C-4CE0-A14D-35D6C89F4630}" presName="vert1" presStyleCnt="0"/>
      <dgm:spPr/>
    </dgm:pt>
    <dgm:pt modelId="{E7975F78-A115-9B42-9F5B-D496542DD272}" type="pres">
      <dgm:prSet presAssocID="{E73AF864-C6EE-4008-BC35-5DB054FB2EFC}" presName="thickLine" presStyleLbl="alignNode1" presStyleIdx="4" presStyleCnt="5"/>
      <dgm:spPr/>
    </dgm:pt>
    <dgm:pt modelId="{7C6F02DC-1FBA-6C4B-A6A3-45C5F824CFAF}" type="pres">
      <dgm:prSet presAssocID="{E73AF864-C6EE-4008-BC35-5DB054FB2EFC}" presName="horz1" presStyleCnt="0"/>
      <dgm:spPr/>
    </dgm:pt>
    <dgm:pt modelId="{62A37BA7-3D30-944D-8F94-9CBB215B379A}" type="pres">
      <dgm:prSet presAssocID="{E73AF864-C6EE-4008-BC35-5DB054FB2EFC}" presName="tx1" presStyleLbl="revTx" presStyleIdx="4" presStyleCnt="5"/>
      <dgm:spPr/>
    </dgm:pt>
    <dgm:pt modelId="{ACCFB1E0-8B18-614F-B0B9-4DEAF9288C80}" type="pres">
      <dgm:prSet presAssocID="{E73AF864-C6EE-4008-BC35-5DB054FB2EFC}" presName="vert1" presStyleCnt="0"/>
      <dgm:spPr/>
    </dgm:pt>
  </dgm:ptLst>
  <dgm:cxnLst>
    <dgm:cxn modelId="{192B551A-E12D-204C-8849-28E2A42DABF1}" type="presOf" srcId="{E73AF864-C6EE-4008-BC35-5DB054FB2EFC}" destId="{62A37BA7-3D30-944D-8F94-9CBB215B379A}" srcOrd="0" destOrd="0" presId="urn:microsoft.com/office/officeart/2008/layout/LinedList"/>
    <dgm:cxn modelId="{AB69482E-DE49-4582-A320-9D638E266AC2}" srcId="{1CE76D4F-6BD7-48B2-AE97-508229D8EB5F}" destId="{E73AF864-C6EE-4008-BC35-5DB054FB2EFC}" srcOrd="4" destOrd="0" parTransId="{8E016579-54BD-438E-90FB-9DFF5B268BB9}" sibTransId="{06AF7071-A48B-4B59-99EF-5598F800DFAB}"/>
    <dgm:cxn modelId="{75BDBD48-5B2E-7048-9292-5605567ED6F6}" srcId="{1CE76D4F-6BD7-48B2-AE97-508229D8EB5F}" destId="{C90C15A2-4702-F441-8E5E-473C338B6ED4}" srcOrd="2" destOrd="0" parTransId="{DA18ADC6-1283-F04F-BDAC-6E57A06FC935}" sibTransId="{7B114161-F765-B04A-A14E-DE0483A368CC}"/>
    <dgm:cxn modelId="{F0F4E359-A4D1-9144-8305-F09141B65F7E}" type="presOf" srcId="{D6E956AE-8D3C-4CE0-A14D-35D6C89F4630}" destId="{B28C95A4-0A35-134E-A8EE-759CC09C3639}" srcOrd="0" destOrd="0" presId="urn:microsoft.com/office/officeart/2008/layout/LinedList"/>
    <dgm:cxn modelId="{B31B8D6A-0ADB-8D49-BEB6-133C7D0090D6}" type="presOf" srcId="{C90C15A2-4702-F441-8E5E-473C338B6ED4}" destId="{6E8AA1FD-D86C-E048-9828-B46C455F83C3}" srcOrd="0" destOrd="0" presId="urn:microsoft.com/office/officeart/2008/layout/LinedList"/>
    <dgm:cxn modelId="{DCAAC47A-746C-A044-B22B-BEFD6EFB18C8}" type="presOf" srcId="{1CE76D4F-6BD7-48B2-AE97-508229D8EB5F}" destId="{5480FD0E-240A-DE45-986A-52B26574B9FE}" srcOrd="0" destOrd="0" presId="urn:microsoft.com/office/officeart/2008/layout/LinedList"/>
    <dgm:cxn modelId="{2C1DB7A1-1ACE-9447-9B1B-CAF1D7EE687C}" srcId="{1CE76D4F-6BD7-48B2-AE97-508229D8EB5F}" destId="{012EEA47-74AA-DE4B-8518-A5396FDDAD9A}" srcOrd="1" destOrd="0" parTransId="{B3D041A5-9ACA-EF4D-8156-ADAD9912AC14}" sibTransId="{887C7960-86DD-074A-B842-84108E91595C}"/>
    <dgm:cxn modelId="{965D5DC5-2543-42C0-A75B-61FCD8575E12}" srcId="{1CE76D4F-6BD7-48B2-AE97-508229D8EB5F}" destId="{8FF69032-FBA6-461F-A460-A2244D6A04B5}" srcOrd="0" destOrd="0" parTransId="{FC654232-DEF7-4296-B0FC-BBA3FD38F71C}" sibTransId="{473458BC-6F1D-4D99-834D-272B051E2121}"/>
    <dgm:cxn modelId="{515649F4-3BEB-4E2F-8554-3033CC134F5A}" srcId="{1CE76D4F-6BD7-48B2-AE97-508229D8EB5F}" destId="{D6E956AE-8D3C-4CE0-A14D-35D6C89F4630}" srcOrd="3" destOrd="0" parTransId="{08F9E911-FAFD-4849-9E82-BB4C480D1438}" sibTransId="{42DC619E-60D8-4388-B447-8D5A4ADBD9DA}"/>
    <dgm:cxn modelId="{463266FC-3384-9A4D-A1C7-EC060A51B8E5}" type="presOf" srcId="{8FF69032-FBA6-461F-A460-A2244D6A04B5}" destId="{13417317-9FFF-5E4C-B1BB-CA856B844908}" srcOrd="0" destOrd="0" presId="urn:microsoft.com/office/officeart/2008/layout/LinedList"/>
    <dgm:cxn modelId="{718E8FFE-9169-B14E-9306-95171F9F7B2E}" type="presOf" srcId="{012EEA47-74AA-DE4B-8518-A5396FDDAD9A}" destId="{D9F5C1E1-3246-E341-A6AB-E9CA00D15E31}" srcOrd="0" destOrd="0" presId="urn:microsoft.com/office/officeart/2008/layout/LinedList"/>
    <dgm:cxn modelId="{E9E8FC50-7A12-1848-8875-EA4593D949F1}" type="presParOf" srcId="{5480FD0E-240A-DE45-986A-52B26574B9FE}" destId="{E473C4DE-2895-084A-A697-AEA980041C9B}" srcOrd="0" destOrd="0" presId="urn:microsoft.com/office/officeart/2008/layout/LinedList"/>
    <dgm:cxn modelId="{B1C5910C-4A71-D142-9C34-261BF6A047E3}" type="presParOf" srcId="{5480FD0E-240A-DE45-986A-52B26574B9FE}" destId="{2C4BE9B8-08E7-2342-AF31-5122BB3EAA59}" srcOrd="1" destOrd="0" presId="urn:microsoft.com/office/officeart/2008/layout/LinedList"/>
    <dgm:cxn modelId="{64BD8F5C-320F-EA4B-A14D-644C665BD7A2}" type="presParOf" srcId="{2C4BE9B8-08E7-2342-AF31-5122BB3EAA59}" destId="{13417317-9FFF-5E4C-B1BB-CA856B844908}" srcOrd="0" destOrd="0" presId="urn:microsoft.com/office/officeart/2008/layout/LinedList"/>
    <dgm:cxn modelId="{4CE9928B-C0E3-1D49-AA20-10CA596AB523}" type="presParOf" srcId="{2C4BE9B8-08E7-2342-AF31-5122BB3EAA59}" destId="{FD782DF5-5108-4341-AB9A-4C1B8BC93077}" srcOrd="1" destOrd="0" presId="urn:microsoft.com/office/officeart/2008/layout/LinedList"/>
    <dgm:cxn modelId="{A9C77BE1-32C6-FC44-B8D5-F21E5B4CAA57}" type="presParOf" srcId="{5480FD0E-240A-DE45-986A-52B26574B9FE}" destId="{C1E6703E-4CBA-B74A-888E-733B2ED2BCB7}" srcOrd="2" destOrd="0" presId="urn:microsoft.com/office/officeart/2008/layout/LinedList"/>
    <dgm:cxn modelId="{8EB36504-301A-CF4A-833B-6C1B74381221}" type="presParOf" srcId="{5480FD0E-240A-DE45-986A-52B26574B9FE}" destId="{0C143E92-6987-5749-8733-217FB693BC8E}" srcOrd="3" destOrd="0" presId="urn:microsoft.com/office/officeart/2008/layout/LinedList"/>
    <dgm:cxn modelId="{4042F64F-DDB4-3E4B-9A64-1046BBCD793A}" type="presParOf" srcId="{0C143E92-6987-5749-8733-217FB693BC8E}" destId="{D9F5C1E1-3246-E341-A6AB-E9CA00D15E31}" srcOrd="0" destOrd="0" presId="urn:microsoft.com/office/officeart/2008/layout/LinedList"/>
    <dgm:cxn modelId="{1FB690B3-108F-C041-AF64-26E1DC566785}" type="presParOf" srcId="{0C143E92-6987-5749-8733-217FB693BC8E}" destId="{38C5C44A-FF13-214B-8242-407BC93CFDDF}" srcOrd="1" destOrd="0" presId="urn:microsoft.com/office/officeart/2008/layout/LinedList"/>
    <dgm:cxn modelId="{E664D0DF-58B7-EC4F-A25D-719C8C0CCA8F}" type="presParOf" srcId="{5480FD0E-240A-DE45-986A-52B26574B9FE}" destId="{963560EB-E24C-C945-9F3A-4DD8DB5C5C08}" srcOrd="4" destOrd="0" presId="urn:microsoft.com/office/officeart/2008/layout/LinedList"/>
    <dgm:cxn modelId="{5E4BEA8C-4219-B042-8249-8CA54A2AB2A8}" type="presParOf" srcId="{5480FD0E-240A-DE45-986A-52B26574B9FE}" destId="{C18DC04C-E691-434C-894C-73685E18D50C}" srcOrd="5" destOrd="0" presId="urn:microsoft.com/office/officeart/2008/layout/LinedList"/>
    <dgm:cxn modelId="{8D9974FA-6FC5-B04D-BBFF-E05BBC8B7B4C}" type="presParOf" srcId="{C18DC04C-E691-434C-894C-73685E18D50C}" destId="{6E8AA1FD-D86C-E048-9828-B46C455F83C3}" srcOrd="0" destOrd="0" presId="urn:microsoft.com/office/officeart/2008/layout/LinedList"/>
    <dgm:cxn modelId="{869C2EF1-CC71-584D-9DCE-CA2618358445}" type="presParOf" srcId="{C18DC04C-E691-434C-894C-73685E18D50C}" destId="{ABD9F5F1-CF7C-444A-B906-0BC420047D37}" srcOrd="1" destOrd="0" presId="urn:microsoft.com/office/officeart/2008/layout/LinedList"/>
    <dgm:cxn modelId="{94CE4308-C818-184A-8626-CE965B28334D}" type="presParOf" srcId="{5480FD0E-240A-DE45-986A-52B26574B9FE}" destId="{E4B548F7-B384-0B4F-AEF2-5A776441C86D}" srcOrd="6" destOrd="0" presId="urn:microsoft.com/office/officeart/2008/layout/LinedList"/>
    <dgm:cxn modelId="{E1636844-A6BF-8041-A1D4-696BBDAAF989}" type="presParOf" srcId="{5480FD0E-240A-DE45-986A-52B26574B9FE}" destId="{1659DEE7-1250-4149-9F21-FF409ECBDBA0}" srcOrd="7" destOrd="0" presId="urn:microsoft.com/office/officeart/2008/layout/LinedList"/>
    <dgm:cxn modelId="{61A1F800-17BC-6046-8952-E1F29647DB6B}" type="presParOf" srcId="{1659DEE7-1250-4149-9F21-FF409ECBDBA0}" destId="{B28C95A4-0A35-134E-A8EE-759CC09C3639}" srcOrd="0" destOrd="0" presId="urn:microsoft.com/office/officeart/2008/layout/LinedList"/>
    <dgm:cxn modelId="{C74AF44D-6C39-0C4F-94ED-AD4F1CB552FD}" type="presParOf" srcId="{1659DEE7-1250-4149-9F21-FF409ECBDBA0}" destId="{CFC64AF6-DE30-9747-A6AD-56D7932B4A1F}" srcOrd="1" destOrd="0" presId="urn:microsoft.com/office/officeart/2008/layout/LinedList"/>
    <dgm:cxn modelId="{CA222E9E-BCCA-6246-96BC-5031C6943EE3}" type="presParOf" srcId="{5480FD0E-240A-DE45-986A-52B26574B9FE}" destId="{E7975F78-A115-9B42-9F5B-D496542DD272}" srcOrd="8" destOrd="0" presId="urn:microsoft.com/office/officeart/2008/layout/LinedList"/>
    <dgm:cxn modelId="{FF2DCF5B-0C1A-1F41-B78C-F56D4D84546C}" type="presParOf" srcId="{5480FD0E-240A-DE45-986A-52B26574B9FE}" destId="{7C6F02DC-1FBA-6C4B-A6A3-45C5F824CFAF}" srcOrd="9" destOrd="0" presId="urn:microsoft.com/office/officeart/2008/layout/LinedList"/>
    <dgm:cxn modelId="{A6FF7D25-648F-7645-B331-C32461D2B780}" type="presParOf" srcId="{7C6F02DC-1FBA-6C4B-A6A3-45C5F824CFAF}" destId="{62A37BA7-3D30-944D-8F94-9CBB215B379A}" srcOrd="0" destOrd="0" presId="urn:microsoft.com/office/officeart/2008/layout/LinedList"/>
    <dgm:cxn modelId="{57849CDC-D3DA-9740-A075-59AF6052E01C}" type="presParOf" srcId="{7C6F02DC-1FBA-6C4B-A6A3-45C5F824CFAF}" destId="{ACCFB1E0-8B18-614F-B0B9-4DEAF9288C8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3C4DE-2895-084A-A697-AEA980041C9B}">
      <dsp:nvSpPr>
        <dsp:cNvPr id="0" name=""/>
        <dsp:cNvSpPr/>
      </dsp:nvSpPr>
      <dsp:spPr>
        <a:xfrm>
          <a:off x="0" y="680"/>
          <a:ext cx="74803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417317-9FFF-5E4C-B1BB-CA856B844908}">
      <dsp:nvSpPr>
        <dsp:cNvPr id="0" name=""/>
        <dsp:cNvSpPr/>
      </dsp:nvSpPr>
      <dsp:spPr>
        <a:xfrm>
          <a:off x="0" y="680"/>
          <a:ext cx="7480300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amount of carbon dioxide in your blood INCREASES to a certain level . . . </a:t>
          </a:r>
        </a:p>
      </dsp:txBody>
      <dsp:txXfrm>
        <a:off x="0" y="680"/>
        <a:ext cx="7480300" cy="1115295"/>
      </dsp:txXfrm>
    </dsp:sp>
    <dsp:sp modelId="{C1E6703E-4CBA-B74A-888E-733B2ED2BCB7}">
      <dsp:nvSpPr>
        <dsp:cNvPr id="0" name=""/>
        <dsp:cNvSpPr/>
      </dsp:nvSpPr>
      <dsp:spPr>
        <a:xfrm>
          <a:off x="0" y="1009131"/>
          <a:ext cx="7480300" cy="0"/>
        </a:xfrm>
        <a:prstGeom prst="line">
          <a:avLst/>
        </a:prstGeom>
        <a:solidFill>
          <a:schemeClr val="accent2">
            <a:hueOff val="-41413"/>
            <a:satOff val="-13584"/>
            <a:lumOff val="-4951"/>
            <a:alphaOff val="0"/>
          </a:schemeClr>
        </a:solidFill>
        <a:ln w="34925" cap="flat" cmpd="sng" algn="in">
          <a:solidFill>
            <a:schemeClr val="accent2">
              <a:hueOff val="-41413"/>
              <a:satOff val="-13584"/>
              <a:lumOff val="-495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F5C1E1-3246-E341-A6AB-E9CA00D15E31}">
      <dsp:nvSpPr>
        <dsp:cNvPr id="0" name=""/>
        <dsp:cNvSpPr/>
      </dsp:nvSpPr>
      <dsp:spPr>
        <a:xfrm>
          <a:off x="0" y="1115976"/>
          <a:ext cx="7480300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INCREASE is sensed by a receptor in your body . . .</a:t>
          </a:r>
        </a:p>
      </dsp:txBody>
      <dsp:txXfrm>
        <a:off x="0" y="1115976"/>
        <a:ext cx="7480300" cy="1115295"/>
      </dsp:txXfrm>
    </dsp:sp>
    <dsp:sp modelId="{963560EB-E24C-C945-9F3A-4DD8DB5C5C08}">
      <dsp:nvSpPr>
        <dsp:cNvPr id="0" name=""/>
        <dsp:cNvSpPr/>
      </dsp:nvSpPr>
      <dsp:spPr>
        <a:xfrm>
          <a:off x="0" y="2231272"/>
          <a:ext cx="7480300" cy="0"/>
        </a:xfrm>
        <a:prstGeom prst="line">
          <a:avLst/>
        </a:prstGeom>
        <a:solidFill>
          <a:schemeClr val="accent2">
            <a:hueOff val="-82827"/>
            <a:satOff val="-27168"/>
            <a:lumOff val="-9901"/>
            <a:alphaOff val="0"/>
          </a:schemeClr>
        </a:solidFill>
        <a:ln w="34925" cap="flat" cmpd="sng" algn="in">
          <a:solidFill>
            <a:schemeClr val="accent2">
              <a:hueOff val="-82827"/>
              <a:satOff val="-27168"/>
              <a:lumOff val="-99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8AA1FD-D86C-E048-9828-B46C455F83C3}">
      <dsp:nvSpPr>
        <dsp:cNvPr id="0" name=""/>
        <dsp:cNvSpPr/>
      </dsp:nvSpPr>
      <dsp:spPr>
        <a:xfrm>
          <a:off x="0" y="2231272"/>
          <a:ext cx="7480300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 A message is sent to your brain . . . </a:t>
          </a:r>
        </a:p>
      </dsp:txBody>
      <dsp:txXfrm>
        <a:off x="0" y="2231272"/>
        <a:ext cx="7480300" cy="1115295"/>
      </dsp:txXfrm>
    </dsp:sp>
    <dsp:sp modelId="{E4B548F7-B384-0B4F-AEF2-5A776441C86D}">
      <dsp:nvSpPr>
        <dsp:cNvPr id="0" name=""/>
        <dsp:cNvSpPr/>
      </dsp:nvSpPr>
      <dsp:spPr>
        <a:xfrm>
          <a:off x="0" y="3346567"/>
          <a:ext cx="7480300" cy="0"/>
        </a:xfrm>
        <a:prstGeom prst="line">
          <a:avLst/>
        </a:prstGeom>
        <a:solidFill>
          <a:schemeClr val="accent2">
            <a:hueOff val="-124240"/>
            <a:satOff val="-40751"/>
            <a:lumOff val="-14852"/>
            <a:alphaOff val="0"/>
          </a:schemeClr>
        </a:solidFill>
        <a:ln w="34925" cap="flat" cmpd="sng" algn="in">
          <a:solidFill>
            <a:schemeClr val="accent2">
              <a:hueOff val="-124240"/>
              <a:satOff val="-40751"/>
              <a:lumOff val="-148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8C95A4-0A35-134E-A8EE-759CC09C3639}">
      <dsp:nvSpPr>
        <dsp:cNvPr id="0" name=""/>
        <dsp:cNvSpPr/>
      </dsp:nvSpPr>
      <dsp:spPr>
        <a:xfrm>
          <a:off x="0" y="3346567"/>
          <a:ext cx="7480300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Your brain sends a message to your diaphragm and rib muscles to INCREASE the size of your chest cavity . . .</a:t>
          </a:r>
        </a:p>
      </dsp:txBody>
      <dsp:txXfrm>
        <a:off x="0" y="3346567"/>
        <a:ext cx="7480300" cy="1115295"/>
      </dsp:txXfrm>
    </dsp:sp>
    <dsp:sp modelId="{E7975F78-A115-9B42-9F5B-D496542DD272}">
      <dsp:nvSpPr>
        <dsp:cNvPr id="0" name=""/>
        <dsp:cNvSpPr/>
      </dsp:nvSpPr>
      <dsp:spPr>
        <a:xfrm>
          <a:off x="0" y="4461863"/>
          <a:ext cx="7480300" cy="0"/>
        </a:xfrm>
        <a:prstGeom prst="line">
          <a:avLst/>
        </a:prstGeom>
        <a:solidFill>
          <a:schemeClr val="accent2">
            <a:hueOff val="-165654"/>
            <a:satOff val="-54335"/>
            <a:lumOff val="-19803"/>
            <a:alphaOff val="0"/>
          </a:schemeClr>
        </a:solidFill>
        <a:ln w="34925" cap="flat" cmpd="sng" algn="in">
          <a:solidFill>
            <a:schemeClr val="accent2">
              <a:hueOff val="-165654"/>
              <a:satOff val="-54335"/>
              <a:lumOff val="-198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37BA7-3D30-944D-8F94-9CBB215B379A}">
      <dsp:nvSpPr>
        <dsp:cNvPr id="0" name=""/>
        <dsp:cNvSpPr/>
      </dsp:nvSpPr>
      <dsp:spPr>
        <a:xfrm>
          <a:off x="0" y="4461863"/>
          <a:ext cx="7480300" cy="11152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This causes more air to move into the lungs, DECREASING the amount of carbon dioxide in your blood</a:t>
          </a:r>
        </a:p>
      </dsp:txBody>
      <dsp:txXfrm>
        <a:off x="0" y="4461863"/>
        <a:ext cx="7480300" cy="11152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286640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0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15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31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24400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695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0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304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4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2062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4435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7CF999CA-5C70-8F43-BE95-5CC3D7E9DE88}" type="datetimeFigureOut">
              <a:rPr lang="en-US" smtClean="0"/>
              <a:t>12/6/21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FB10E96-88FB-364B-AF61-5CCCDB5D96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961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A6EC888-B85F-410F-B430-06583E94BE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8911C-0EC7-40A9-9BCB-CA8A66E462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3023EA8-527A-4FA2-A71D-626F912756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5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C8D89F71-9459-4318-ACAE-874616C3AD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1142307-370C-514D-B513-E10A9E95915B}"/>
              </a:ext>
            </a:extLst>
          </p:cNvPr>
          <p:cNvSpPr txBox="1"/>
          <p:nvPr/>
        </p:nvSpPr>
        <p:spPr>
          <a:xfrm>
            <a:off x="7926240" y="1778878"/>
            <a:ext cx="121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pharnyx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70D872A-0DBD-274B-A1D3-FCAEC1DD9223}"/>
              </a:ext>
            </a:extLst>
          </p:cNvPr>
          <p:cNvSpPr txBox="1"/>
          <p:nvPr/>
        </p:nvSpPr>
        <p:spPr>
          <a:xfrm>
            <a:off x="7917987" y="2187263"/>
            <a:ext cx="121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larnyx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B158D3E-E191-954A-AADF-F9B878BDC9DF}"/>
              </a:ext>
            </a:extLst>
          </p:cNvPr>
          <p:cNvSpPr txBox="1"/>
          <p:nvPr/>
        </p:nvSpPr>
        <p:spPr>
          <a:xfrm>
            <a:off x="7892373" y="2595648"/>
            <a:ext cx="121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trachea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6A096F6-DD95-C044-94CE-F3B7C5E897C3}"/>
              </a:ext>
            </a:extLst>
          </p:cNvPr>
          <p:cNvSpPr txBox="1"/>
          <p:nvPr/>
        </p:nvSpPr>
        <p:spPr>
          <a:xfrm>
            <a:off x="7917987" y="2962035"/>
            <a:ext cx="121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lung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B09A017-9D7C-E143-8019-B0A3A98377AB}"/>
              </a:ext>
            </a:extLst>
          </p:cNvPr>
          <p:cNvSpPr txBox="1"/>
          <p:nvPr/>
        </p:nvSpPr>
        <p:spPr>
          <a:xfrm>
            <a:off x="7926751" y="4465966"/>
            <a:ext cx="1217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</a:rPr>
              <a:t>alevoli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3F19DD6-CA15-5C43-87FF-813B02AD7F63}"/>
              </a:ext>
            </a:extLst>
          </p:cNvPr>
          <p:cNvSpPr txBox="1"/>
          <p:nvPr/>
        </p:nvSpPr>
        <p:spPr>
          <a:xfrm>
            <a:off x="3131120" y="4034010"/>
            <a:ext cx="13144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diaphragm</a:t>
            </a:r>
          </a:p>
        </p:txBody>
      </p:sp>
      <p:pic>
        <p:nvPicPr>
          <p:cNvPr id="26" name="Picture 25" descr="Diagram&#10;&#10;Description automatically generated">
            <a:extLst>
              <a:ext uri="{FF2B5EF4-FFF2-40B4-BE49-F238E27FC236}">
                <a16:creationId xmlns:a16="http://schemas.microsoft.com/office/drawing/2014/main" id="{16D5DB5C-8809-BE46-966C-19FCAE7D792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12" r="16577"/>
          <a:stretch/>
        </p:blipFill>
        <p:spPr>
          <a:xfrm>
            <a:off x="4322293" y="995580"/>
            <a:ext cx="3603947" cy="48668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050252C-CB24-C642-AB1A-64A52B3DEE47}"/>
              </a:ext>
            </a:extLst>
          </p:cNvPr>
          <p:cNvSpPr txBox="1"/>
          <p:nvPr/>
        </p:nvSpPr>
        <p:spPr>
          <a:xfrm>
            <a:off x="4096571" y="1492159"/>
            <a:ext cx="698057" cy="3693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nose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10224B8-2EFC-AF41-BECE-613A6694D526}"/>
              </a:ext>
            </a:extLst>
          </p:cNvPr>
          <p:cNvSpPr txBox="1"/>
          <p:nvPr/>
        </p:nvSpPr>
        <p:spPr>
          <a:xfrm>
            <a:off x="3936092" y="1898586"/>
            <a:ext cx="8057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mouth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0156E1C-FA26-E643-8430-C5710AA8E1A2}"/>
              </a:ext>
            </a:extLst>
          </p:cNvPr>
          <p:cNvSpPr txBox="1"/>
          <p:nvPr/>
        </p:nvSpPr>
        <p:spPr>
          <a:xfrm>
            <a:off x="3719524" y="2304493"/>
            <a:ext cx="106842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epiglottis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1DDA6CE-A6E3-4443-B5BD-1D01971BEB29}"/>
              </a:ext>
            </a:extLst>
          </p:cNvPr>
          <p:cNvSpPr txBox="1"/>
          <p:nvPr/>
        </p:nvSpPr>
        <p:spPr>
          <a:xfrm>
            <a:off x="3486358" y="2918946"/>
            <a:ext cx="1176661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bronchus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FFABDA-7B69-BF44-81A2-77181438C199}"/>
              </a:ext>
            </a:extLst>
          </p:cNvPr>
          <p:cNvSpPr txBox="1"/>
          <p:nvPr/>
        </p:nvSpPr>
        <p:spPr>
          <a:xfrm>
            <a:off x="3278852" y="3288278"/>
            <a:ext cx="1314479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bronchioles</a:t>
            </a:r>
          </a:p>
        </p:txBody>
      </p:sp>
    </p:spTree>
    <p:extLst>
      <p:ext uri="{BB962C8B-B14F-4D97-AF65-F5344CB8AC3E}">
        <p14:creationId xmlns:p14="http://schemas.microsoft.com/office/powerpoint/2010/main" val="1807247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  <p:bldP spid="18" grpId="0"/>
      <p:bldP spid="19" grpId="0"/>
      <p:bldP spid="20" grpId="0"/>
      <p:bldP spid="25" grpId="0" animBg="1"/>
      <p:bldP spid="5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C4BE50-716F-2644-84D2-65441A1BFA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885" y="634028"/>
            <a:ext cx="4798243" cy="3732835"/>
          </a:xfrm>
        </p:spPr>
        <p:txBody>
          <a:bodyPr>
            <a:normAutofit/>
          </a:bodyPr>
          <a:lstStyle/>
          <a:p>
            <a:r>
              <a:rPr lang="en-US" sz="6700"/>
              <a:t>Breathing &amp; the diaphragm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E25F41B-4192-BC4F-A606-C2EC26947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11885" y="4436462"/>
            <a:ext cx="4798243" cy="179465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Outcome 22 – The Respiratory System</a:t>
            </a:r>
          </a:p>
        </p:txBody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7" name="Graphic 6" descr="Lungs">
            <a:extLst>
              <a:ext uri="{FF2B5EF4-FFF2-40B4-BE49-F238E27FC236}">
                <a16:creationId xmlns:a16="http://schemas.microsoft.com/office/drawing/2014/main" id="{F2A39116-C36E-4797-8743-82746839A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1403" y="1425173"/>
            <a:ext cx="4207669" cy="420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88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19B9-053C-FC4B-BF15-9B6E82278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Breathing?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264E13-2F08-9044-8C14-5EA3C3A2C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9900"/>
            <a:ext cx="10287000" cy="474402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Breathing and respiration are </a:t>
            </a:r>
            <a:r>
              <a:rPr lang="en-US" sz="2400" i="1" dirty="0"/>
              <a:t>related</a:t>
            </a:r>
            <a:r>
              <a:rPr lang="en-US" sz="2400" dirty="0"/>
              <a:t>, but they are not the same</a:t>
            </a:r>
            <a:endParaRPr lang="en-CA" sz="2400" dirty="0"/>
          </a:p>
          <a:p>
            <a:pPr lvl="1">
              <a:lnSpc>
                <a:spcPct val="150000"/>
              </a:lnSpc>
            </a:pPr>
            <a:r>
              <a:rPr lang="en-US" sz="2400" u="sng" dirty="0"/>
              <a:t>Respiration</a:t>
            </a:r>
            <a:r>
              <a:rPr lang="en-US" sz="2400" dirty="0"/>
              <a:t> – the release of energy by combining oxygen with digested food (glucose)</a:t>
            </a:r>
            <a:endParaRPr lang="en-CA" sz="2400" dirty="0"/>
          </a:p>
          <a:p>
            <a:pPr lvl="1">
              <a:lnSpc>
                <a:spcPct val="150000"/>
              </a:lnSpc>
            </a:pPr>
            <a:r>
              <a:rPr lang="en-US" sz="2400" u="sng" dirty="0"/>
              <a:t>Breathing</a:t>
            </a:r>
            <a:r>
              <a:rPr lang="en-US" sz="2400" dirty="0"/>
              <a:t> – taking </a:t>
            </a:r>
            <a:r>
              <a:rPr lang="en-US" sz="2400" b="1" dirty="0"/>
              <a:t>air into </a:t>
            </a:r>
            <a:r>
              <a:rPr lang="en-US" sz="2400" dirty="0"/>
              <a:t>the lungs and forcing the </a:t>
            </a:r>
            <a:r>
              <a:rPr lang="en-US" sz="2400" b="1" dirty="0"/>
              <a:t>air out of </a:t>
            </a:r>
            <a:r>
              <a:rPr lang="en-US" sz="2400" dirty="0"/>
              <a:t>the lungs</a:t>
            </a:r>
          </a:p>
          <a:p>
            <a:pPr lvl="0">
              <a:lnSpc>
                <a:spcPct val="150000"/>
              </a:lnSpc>
            </a:pPr>
            <a:r>
              <a:rPr lang="en-US" sz="2400" dirty="0"/>
              <a:t>The </a:t>
            </a:r>
            <a:r>
              <a:rPr lang="en-US" sz="2400" b="1" dirty="0"/>
              <a:t>lungs</a:t>
            </a:r>
            <a:r>
              <a:rPr lang="en-US" sz="2400" dirty="0"/>
              <a:t> are the organs involved with breathing 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dirty="0">
                <a:sym typeface="Wingdings" pitchFamily="2" charset="2"/>
              </a:rPr>
              <a:t>	 main organ of the respiratory system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en-US" sz="2400" dirty="0"/>
              <a:t>Breathing happens automatically</a:t>
            </a:r>
            <a:r>
              <a:rPr lang="en-CA" sz="2400" dirty="0"/>
              <a:t> </a:t>
            </a:r>
            <a:r>
              <a:rPr lang="en-US" sz="2400" dirty="0"/>
              <a:t>by the actions of the lungs</a:t>
            </a:r>
            <a:endParaRPr lang="en-CA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8005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CB153-418D-E847-B64B-35F0B2D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en-US" dirty="0"/>
              <a:t>The Diaphragm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5864A8B-ED99-8341-9451-BD49053221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86" r="1" b="1"/>
          <a:stretch/>
        </p:blipFill>
        <p:spPr>
          <a:xfrm>
            <a:off x="1390650" y="1850068"/>
            <a:ext cx="3498851" cy="377687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49B6A-4184-C247-B191-FE997A976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0824" y="1850068"/>
            <a:ext cx="6176776" cy="4017332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Your chest size changes when you breathe because of the: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Actions of your </a:t>
            </a:r>
            <a:r>
              <a:rPr lang="en-US" sz="2400" b="1" dirty="0"/>
              <a:t>rib</a:t>
            </a:r>
            <a:r>
              <a:rPr lang="en-US" sz="2400" dirty="0"/>
              <a:t> muscles</a:t>
            </a:r>
          </a:p>
          <a:p>
            <a:pPr lvl="1">
              <a:lnSpc>
                <a:spcPct val="150000"/>
              </a:lnSpc>
            </a:pPr>
            <a:r>
              <a:rPr lang="en-US" sz="2400" dirty="0"/>
              <a:t>Actions of your </a:t>
            </a:r>
            <a:r>
              <a:rPr lang="en-US" sz="2400" b="1" dirty="0"/>
              <a:t>diaphragm </a:t>
            </a:r>
            <a:r>
              <a:rPr lang="en-US" sz="2400" dirty="0"/>
              <a:t>muscle</a:t>
            </a:r>
          </a:p>
          <a:p>
            <a:pPr>
              <a:lnSpc>
                <a:spcPct val="150000"/>
              </a:lnSpc>
            </a:pPr>
            <a:r>
              <a:rPr lang="en-US" sz="2400" u="sng" dirty="0"/>
              <a:t>Diaphragm</a:t>
            </a:r>
            <a:r>
              <a:rPr lang="en-US" sz="2400" dirty="0"/>
              <a:t> – a large flat muscle at the base of the lungs that aids in breathing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400" b="1" dirty="0"/>
              <a:t>Fun fact: </a:t>
            </a:r>
            <a:r>
              <a:rPr lang="en-US" sz="2400" dirty="0"/>
              <a:t>does anyone know what your rib muscles are called?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6127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BC9609-A8AF-411F-A9E0-C3B93C8945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2AC69D5-BCE4-EB41-B766-DFC3C2F9D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639704"/>
            <a:ext cx="3299579" cy="5577840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Feedback Loop of Breathing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ECF7DD8B-37F2-4129-AB28-1CCE2ED9C7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05024"/>
              </p:ext>
            </p:extLst>
          </p:nvPr>
        </p:nvGraphicFramePr>
        <p:xfrm>
          <a:off x="4229100" y="639705"/>
          <a:ext cx="7480300" cy="5577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440A1B11-31A2-ED48-88F9-BC8205515DFA}"/>
              </a:ext>
            </a:extLst>
          </p:cNvPr>
          <p:cNvSpPr txBox="1"/>
          <p:nvPr/>
        </p:nvSpPr>
        <p:spPr>
          <a:xfrm>
            <a:off x="8252343" y="1187169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STIMULUS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A6CCE4F-3CE6-C84A-93B5-1CDEEE734AF5}"/>
              </a:ext>
            </a:extLst>
          </p:cNvPr>
          <p:cNvSpPr txBox="1"/>
          <p:nvPr/>
        </p:nvSpPr>
        <p:spPr>
          <a:xfrm>
            <a:off x="8252343" y="2215052"/>
            <a:ext cx="1587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RECEPTOR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21AC574-BBC5-4140-AFED-79A04046AA12}"/>
              </a:ext>
            </a:extLst>
          </p:cNvPr>
          <p:cNvSpPr txBox="1"/>
          <p:nvPr/>
        </p:nvSpPr>
        <p:spPr>
          <a:xfrm>
            <a:off x="7658618" y="3374222"/>
            <a:ext cx="2774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CONTROL CENTER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1C52288-D68F-394D-84DF-BA66D243A35E}"/>
              </a:ext>
            </a:extLst>
          </p:cNvPr>
          <p:cNvSpPr txBox="1"/>
          <p:nvPr/>
        </p:nvSpPr>
        <p:spPr>
          <a:xfrm>
            <a:off x="8252343" y="4646940"/>
            <a:ext cx="1728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EFFECTOR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56C4AE3-3F87-9547-85CD-1A3729677B0A}"/>
              </a:ext>
            </a:extLst>
          </p:cNvPr>
          <p:cNvSpPr txBox="1"/>
          <p:nvPr/>
        </p:nvSpPr>
        <p:spPr>
          <a:xfrm>
            <a:off x="8136714" y="5808156"/>
            <a:ext cx="1818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RESPONSE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D02D31D-D9F0-634C-87E6-4F33C5A66B18}"/>
              </a:ext>
            </a:extLst>
          </p:cNvPr>
          <p:cNvSpPr txBox="1"/>
          <p:nvPr/>
        </p:nvSpPr>
        <p:spPr>
          <a:xfrm>
            <a:off x="577363" y="5207991"/>
            <a:ext cx="33958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Task: </a:t>
            </a:r>
            <a:r>
              <a:rPr lang="en-US" sz="2400" dirty="0"/>
              <a:t>Identify the parts of this feedback loop.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7466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5" grpId="1">
        <p:bldAsOne/>
      </p:bldGraphic>
      <p:bldGraphic spid="5" grpId="2">
        <p:bldAsOne/>
      </p:bldGraphic>
      <p:bldGraphic spid="5" grpId="3">
        <p:bldAsOne/>
      </p:bldGraphic>
      <p:bldGraphic spid="5" grpId="4">
        <p:bldAsOne/>
      </p:bldGraphic>
      <p:bldP spid="4" grpId="0"/>
      <p:bldP spid="13" grpId="0"/>
      <p:bldP spid="15" grpId="0"/>
      <p:bldP spid="16" grpId="0"/>
      <p:bldP spid="1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49AA-86D8-7A4C-93F9-43D7432BE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958837" cy="1485900"/>
          </a:xfrm>
        </p:spPr>
        <p:txBody>
          <a:bodyPr>
            <a:normAutofit/>
          </a:bodyPr>
          <a:lstStyle/>
          <a:p>
            <a:r>
              <a:rPr lang="en-US" dirty="0"/>
              <a:t>Mechanics of Breathing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0C919-2842-0843-8AAC-1699053D06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11" y="1587500"/>
            <a:ext cx="6314557" cy="5270500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en-US" sz="2400" dirty="0"/>
              <a:t>It is the </a:t>
            </a:r>
            <a:r>
              <a:rPr lang="en-US" sz="2400" b="1" dirty="0"/>
              <a:t>moving of your chest </a:t>
            </a:r>
            <a:r>
              <a:rPr lang="en-US" sz="2400" dirty="0"/>
              <a:t>that makes your lungs </a:t>
            </a:r>
            <a:r>
              <a:rPr lang="en-US" sz="2400" b="1" dirty="0"/>
              <a:t>expand and contract</a:t>
            </a:r>
            <a:endParaRPr lang="en-US" sz="2400" dirty="0"/>
          </a:p>
          <a:p>
            <a:pPr lvl="0">
              <a:lnSpc>
                <a:spcPct val="150000"/>
              </a:lnSpc>
            </a:pPr>
            <a:r>
              <a:rPr lang="en-GB" sz="2400" dirty="0"/>
              <a:t>Breathing IN 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Chest cavity moves OUT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Diaphragm moves DOWN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Breathing OUT 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Chest cavity moves IN</a:t>
            </a:r>
          </a:p>
          <a:p>
            <a:pPr lvl="1">
              <a:lnSpc>
                <a:spcPct val="150000"/>
              </a:lnSpc>
            </a:pPr>
            <a:r>
              <a:rPr lang="en-GB" sz="2400" dirty="0"/>
              <a:t>Diaphragm moves UP</a:t>
            </a:r>
          </a:p>
          <a:p>
            <a:pPr lvl="0">
              <a:lnSpc>
                <a:spcPct val="150000"/>
              </a:lnSpc>
            </a:pPr>
            <a:endParaRPr lang="en-CA" sz="2400" dirty="0"/>
          </a:p>
          <a:p>
            <a:pPr lvl="1" indent="-3175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lang="en-GB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6" name="Google Shape;95;p18">
            <a:extLst>
              <a:ext uri="{FF2B5EF4-FFF2-40B4-BE49-F238E27FC236}">
                <a16:creationId xmlns:a16="http://schemas.microsoft.com/office/drawing/2014/main" id="{D90C2216-6E67-F84E-8BBD-6049D149AF54}"/>
              </a:ext>
            </a:extLst>
          </p:cNvPr>
          <p:cNvPicPr preferRelativeResize="0"/>
          <p:nvPr/>
        </p:nvPicPr>
        <p:blipFill>
          <a:blip r:embed="rId2"/>
          <a:stretch>
            <a:fillRect/>
          </a:stretch>
        </p:blipFill>
        <p:spPr>
          <a:xfrm>
            <a:off x="7099300" y="2171700"/>
            <a:ext cx="4770119" cy="34163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8176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488B2-2500-F846-8250-EE7AC30DE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Boyle’s Law - INHALE</a:t>
            </a:r>
            <a:endParaRPr lang="en-US" b="1" u="sng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4B9E58BC-4FED-E441-8AD8-0C6910D95DCD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626" b="-2"/>
          <a:stretch/>
        </p:blipFill>
        <p:spPr>
          <a:xfrm>
            <a:off x="317138" y="1243458"/>
            <a:ext cx="3869285" cy="438924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45697-5DEB-754A-B6C6-B2EA5CD5FF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3168" y="2286000"/>
            <a:ext cx="7418832" cy="4572000"/>
          </a:xfrm>
        </p:spPr>
        <p:txBody>
          <a:bodyPr>
            <a:normAutofit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/>
              <a:t>Breathing IN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Chest cavity moves OUT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Diaphragm moves DOWN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INCREASES volume of chest cavity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DECREASES pressure in the chest cavity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Allows air to rush INTO the lungs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à"/>
            </a:pPr>
            <a:endParaRPr lang="en-US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67517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B2116C-8076-EE44-BFFF-B99D8085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>
            <a:normAutofit/>
          </a:bodyPr>
          <a:lstStyle/>
          <a:p>
            <a:r>
              <a:rPr lang="en-US" dirty="0"/>
              <a:t>Boyle’s Law </a:t>
            </a:r>
            <a:r>
              <a:rPr lang="en-US"/>
              <a:t>- EXHALE</a:t>
            </a:r>
            <a:endParaRPr lang="en-US" b="1" u="sng" dirty="0"/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0DACE36A-4E02-DE42-996E-C192B4D69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717" y="1329286"/>
            <a:ext cx="3838631" cy="4538114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702A4-5719-534E-B17C-D5C777321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343" y="2286000"/>
            <a:ext cx="7700374" cy="4572000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50000"/>
              </a:lnSpc>
              <a:buNone/>
            </a:pPr>
            <a:r>
              <a:rPr lang="en-US" sz="2400" b="1" dirty="0"/>
              <a:t>Breathing OUT</a:t>
            </a:r>
          </a:p>
          <a:p>
            <a:pPr lvl="0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Chest cavity moves IN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Diaphragm moves UP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DECREASES volume of chest cavity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INCREASES pressure in the chest cavity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à"/>
            </a:pPr>
            <a:r>
              <a:rPr lang="en-US" sz="2400" dirty="0">
                <a:sym typeface="Wingdings" pitchFamily="2" charset="2"/>
              </a:rPr>
              <a:t>Air is forced OUT OF the lungs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en-US" sz="2400" b="1"/>
              <a:t>Extension: </a:t>
            </a:r>
            <a:r>
              <a:rPr lang="en-US" sz="2400" dirty="0"/>
              <a:t>why does pressure INCREASE when volume DECREASES?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846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352</Words>
  <Application>Microsoft Macintosh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Wingdings</vt:lpstr>
      <vt:lpstr>Crop</vt:lpstr>
      <vt:lpstr>PowerPoint Presentation</vt:lpstr>
      <vt:lpstr>Breathing &amp; the diaphragm</vt:lpstr>
      <vt:lpstr>What is Breathing?</vt:lpstr>
      <vt:lpstr>The Diaphragm</vt:lpstr>
      <vt:lpstr>Feedback Loop of Breathing</vt:lpstr>
      <vt:lpstr>Mechanics of Breathing</vt:lpstr>
      <vt:lpstr>Boyle’s Law - INHALE</vt:lpstr>
      <vt:lpstr>Boyle’s Law - EXHALE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Auger</dc:creator>
  <cp:lastModifiedBy>Jessica Auger</cp:lastModifiedBy>
  <cp:revision>5</cp:revision>
  <dcterms:created xsi:type="dcterms:W3CDTF">2021-12-06T12:39:10Z</dcterms:created>
  <dcterms:modified xsi:type="dcterms:W3CDTF">2021-12-06T14:11:36Z</dcterms:modified>
</cp:coreProperties>
</file>