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6" r:id="rId1"/>
    <p:sldMasterId id="2147483706" r:id="rId2"/>
    <p:sldMasterId id="2147483712" r:id="rId3"/>
    <p:sldMasterId id="2147483724" r:id="rId4"/>
    <p:sldMasterId id="2147483732" r:id="rId5"/>
  </p:sldMasterIdLst>
  <p:notesMasterIdLst>
    <p:notesMasterId r:id="rId13"/>
  </p:notesMasterIdLst>
  <p:handoutMasterIdLst>
    <p:handoutMasterId r:id="rId14"/>
  </p:handoutMasterIdLst>
  <p:sldIdLst>
    <p:sldId id="449" r:id="rId6"/>
    <p:sldId id="448" r:id="rId7"/>
    <p:sldId id="450" r:id="rId8"/>
    <p:sldId id="451" r:id="rId9"/>
    <p:sldId id="454" r:id="rId10"/>
    <p:sldId id="452" r:id="rId11"/>
    <p:sldId id="45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288" userDrawn="1">
          <p15:clr>
            <a:srgbClr val="F26B43"/>
          </p15:clr>
        </p15:guide>
        <p15:guide id="3" orient="horz" pos="4056" userDrawn="1">
          <p15:clr>
            <a:srgbClr val="F26B43"/>
          </p15:clr>
        </p15:guide>
        <p15:guide id="4" orient="horz" pos="1488" userDrawn="1">
          <p15:clr>
            <a:srgbClr val="A4A3A4"/>
          </p15:clr>
        </p15:guide>
        <p15:guide id="5" pos="3816" userDrawn="1">
          <p15:clr>
            <a:srgbClr val="A4A3A4"/>
          </p15:clr>
        </p15:guide>
        <p15:guide id="6" pos="7416" userDrawn="1">
          <p15:clr>
            <a:srgbClr val="F26B43"/>
          </p15:clr>
        </p15:guide>
        <p15:guide id="7" orient="horz" pos="312" userDrawn="1">
          <p15:clr>
            <a:srgbClr val="F26B43"/>
          </p15:clr>
        </p15:guide>
        <p15:guide id="8" orient="horz" pos="2160" userDrawn="1">
          <p15:clr>
            <a:srgbClr val="A4A3A4"/>
          </p15:clr>
        </p15:guide>
        <p15:guide id="9" orient="horz" pos="23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896"/>
    <a:srgbClr val="7C6560"/>
    <a:srgbClr val="29282D"/>
    <a:srgbClr val="E288B6"/>
    <a:srgbClr val="D75078"/>
    <a:srgbClr val="B38F6A"/>
    <a:srgbClr val="6667AB"/>
    <a:srgbClr val="BBBBBB"/>
    <a:srgbClr val="B9B9B9"/>
    <a:srgbClr val="85A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1"/>
  </p:normalViewPr>
  <p:slideViewPr>
    <p:cSldViewPr snapToGrid="0">
      <p:cViewPr varScale="1">
        <p:scale>
          <a:sx n="100" d="100"/>
          <a:sy n="100" d="100"/>
        </p:scale>
        <p:origin x="904" y="160"/>
      </p:cViewPr>
      <p:guideLst>
        <p:guide orient="horz" pos="3672"/>
        <p:guide pos="288"/>
        <p:guide orient="horz" pos="4056"/>
        <p:guide orient="horz" pos="1488"/>
        <p:guide pos="3816"/>
        <p:guide pos="7416"/>
        <p:guide orient="horz" pos="312"/>
        <p:guide orient="horz" pos="2160"/>
        <p:guide orient="horz"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2640" y="-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3440B4-626E-4F3C-BAEA-93BE989AF4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5570-8E4E-4AA9-B246-5A27A383B9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A69E4-EFBB-4687-8058-A94EE1B5781B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D364A-9468-466A-ACCD-ABB3762BE8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EF394-4AD6-48D1-9C4C-1B3D44BBF5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04FE7-BA7C-4FF4-9756-C6A1F2BCA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1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546B2-EB9C-4E9C-8793-C25F32D58B9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3F1C3-4FA3-4491-97F4-43CA9C8BD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4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9C7667-EADA-40AC-B931-4642E0A9A4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17136"/>
            <a:ext cx="6581554" cy="1371600"/>
          </a:xfrm>
        </p:spPr>
        <p:txBody>
          <a:bodyPr>
            <a:normAutofit/>
          </a:bodyPr>
          <a:lstStyle>
            <a:lvl1pPr>
              <a:lnSpc>
                <a:spcPts val="4600"/>
              </a:lnSpc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024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Amusements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8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Amusemen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A3BC27-A809-4F76-931E-2DE01059A5AB}"/>
              </a:ext>
            </a:extLst>
          </p:cNvPr>
          <p:cNvSpPr/>
          <p:nvPr userDrawn="1"/>
        </p:nvSpPr>
        <p:spPr>
          <a:xfrm>
            <a:off x="6712974" y="1651000"/>
            <a:ext cx="460459" cy="5207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6A5108-5EBA-43CE-BA4A-DA9EEF5D808A}"/>
              </a:ext>
            </a:extLst>
          </p:cNvPr>
          <p:cNvSpPr/>
          <p:nvPr userDrawn="1"/>
        </p:nvSpPr>
        <p:spPr>
          <a:xfrm>
            <a:off x="9271000" y="0"/>
            <a:ext cx="2921000" cy="5397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712910-50D0-4906-AB08-F37D02F96D4A}"/>
              </a:ext>
            </a:extLst>
          </p:cNvPr>
          <p:cNvSpPr/>
          <p:nvPr userDrawn="1"/>
        </p:nvSpPr>
        <p:spPr>
          <a:xfrm>
            <a:off x="0" y="2387600"/>
            <a:ext cx="5461000" cy="21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AC760C-BE23-4DA2-A294-3B5668F8AECA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05272" cy="1572126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072384"/>
            <a:ext cx="4946904" cy="287121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8040" y="457200"/>
            <a:ext cx="4562856" cy="640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76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71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76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84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12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63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10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3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9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9C7667-EADA-40AC-B931-4642E0A9A4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29000" y="2240280"/>
            <a:ext cx="4645152" cy="41970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1CB8E8-F58A-4B26-B8AA-8977FC608E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0936" y="4498848"/>
            <a:ext cx="2121408" cy="621792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/>
            </a:lvl1pPr>
            <a:lvl2pPr marL="457200" indent="0">
              <a:lnSpc>
                <a:spcPts val="1800"/>
              </a:lnSpc>
              <a:spcBef>
                <a:spcPts val="0"/>
              </a:spcBef>
              <a:buNone/>
              <a:defRPr sz="1200" b="1"/>
            </a:lvl2pPr>
            <a:lvl3pPr marL="914400" indent="0">
              <a:lnSpc>
                <a:spcPts val="1800"/>
              </a:lnSpc>
              <a:spcBef>
                <a:spcPts val="0"/>
              </a:spcBef>
              <a:buNone/>
              <a:defRPr sz="1200" b="1"/>
            </a:lvl3pPr>
            <a:lvl4pPr marL="1371600" indent="0">
              <a:lnSpc>
                <a:spcPts val="1800"/>
              </a:lnSpc>
              <a:spcBef>
                <a:spcPts val="0"/>
              </a:spcBef>
              <a:buNone/>
              <a:defRPr sz="1200" b="1"/>
            </a:lvl4pPr>
            <a:lvl5pPr marL="1828800" indent="0">
              <a:lnSpc>
                <a:spcPts val="1800"/>
              </a:lnSpc>
              <a:spcBef>
                <a:spcPts val="0"/>
              </a:spcBef>
              <a:buNone/>
              <a:defRPr sz="1200" b="1"/>
            </a:lvl5pPr>
          </a:lstStyle>
          <a:p>
            <a:pPr lvl="0"/>
            <a:r>
              <a:rPr lang="en-US"/>
              <a:t>Click to text</a:t>
            </a:r>
          </a:p>
        </p:txBody>
      </p:sp>
    </p:spTree>
    <p:extLst>
      <p:ext uri="{BB962C8B-B14F-4D97-AF65-F5344CB8AC3E}">
        <p14:creationId xmlns:p14="http://schemas.microsoft.com/office/powerpoint/2010/main" val="1980593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4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31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31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530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68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00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51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55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0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Balance ac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 cap="all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0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Balancing Ac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69985-B973-4011-9FA2-83D7EBB2EA53}"/>
              </a:ext>
            </a:extLst>
          </p:cNvPr>
          <p:cNvSpPr/>
          <p:nvPr userDrawn="1"/>
        </p:nvSpPr>
        <p:spPr>
          <a:xfrm>
            <a:off x="0" y="2400300"/>
            <a:ext cx="4267200" cy="4457700"/>
          </a:xfrm>
          <a:prstGeom prst="rect">
            <a:avLst/>
          </a:prstGeom>
          <a:solidFill>
            <a:srgbClr val="D29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99032"/>
            <a:ext cx="3619501" cy="877824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79776"/>
            <a:ext cx="3465576" cy="32552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54500" y="0"/>
            <a:ext cx="74803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5D44F0-DADD-4DCC-82EC-FDB3E9878AA9}"/>
              </a:ext>
            </a:extLst>
          </p:cNvPr>
          <p:cNvSpPr/>
          <p:nvPr userDrawn="1"/>
        </p:nvSpPr>
        <p:spPr>
          <a:xfrm>
            <a:off x="11734800" y="4445000"/>
            <a:ext cx="457200" cy="2413000"/>
          </a:xfrm>
          <a:prstGeom prst="rect">
            <a:avLst/>
          </a:prstGeom>
          <a:solidFill>
            <a:srgbClr val="884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CFE2C9-8B6E-4DDA-A5EA-04581F7629F0}"/>
              </a:ext>
            </a:extLst>
          </p:cNvPr>
          <p:cNvSpPr/>
          <p:nvPr userDrawn="1"/>
        </p:nvSpPr>
        <p:spPr>
          <a:xfrm>
            <a:off x="11734800" y="0"/>
            <a:ext cx="457200" cy="4462272"/>
          </a:xfrm>
          <a:prstGeom prst="rect">
            <a:avLst/>
          </a:prstGeom>
          <a:solidFill>
            <a:srgbClr val="86A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23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hidden="1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6FEDCD9-19A7-423B-ABE0-DDD032DE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7467601" cy="1572768"/>
          </a:xfrm>
        </p:spPr>
        <p:txBody>
          <a:bodyPr/>
          <a:lstStyle>
            <a:lvl1pPr>
              <a:lnSpc>
                <a:spcPts val="46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BD7372B-17B4-4062-8BFA-745581B273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540000"/>
            <a:ext cx="6591300" cy="34036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ts val="3000"/>
              </a:lnSpc>
              <a:spcBef>
                <a:spcPts val="0"/>
              </a:spcBef>
              <a:buFont typeface="+mj-lt"/>
              <a:buAutoNum type="arabicPeriod"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A28F9-9D68-48A2-A1AD-C1C318C0EC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5300" y="1384300"/>
            <a:ext cx="3410712" cy="4572000"/>
          </a:xfrm>
          <a:prstGeom prst="roundRect">
            <a:avLst>
              <a:gd name="adj" fmla="val 2543"/>
            </a:avLst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 userDrawn="1">
          <p15:clr>
            <a:srgbClr val="FBAE40"/>
          </p15:clr>
        </p15:guide>
        <p15:guide id="2" pos="33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Wellspring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4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Wellspri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86ECD6-DF3C-4CA6-9A77-ED32AC37F81F}"/>
              </a:ext>
            </a:extLst>
          </p:cNvPr>
          <p:cNvSpPr/>
          <p:nvPr userDrawn="1"/>
        </p:nvSpPr>
        <p:spPr>
          <a:xfrm>
            <a:off x="0" y="0"/>
            <a:ext cx="2445488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F081E-4462-4B33-A41E-0432A3B439D9}"/>
              </a:ext>
            </a:extLst>
          </p:cNvPr>
          <p:cNvSpPr/>
          <p:nvPr userDrawn="1"/>
        </p:nvSpPr>
        <p:spPr>
          <a:xfrm rot="5400000">
            <a:off x="10740656" y="5406656"/>
            <a:ext cx="2445488" cy="457200"/>
          </a:xfrm>
          <a:prstGeom prst="rect">
            <a:avLst/>
          </a:prstGeom>
          <a:solidFill>
            <a:srgbClr val="8A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5FA2D1-6BF4-4194-B815-8C66D013FD27}"/>
              </a:ext>
            </a:extLst>
          </p:cNvPr>
          <p:cNvSpPr/>
          <p:nvPr userDrawn="1"/>
        </p:nvSpPr>
        <p:spPr>
          <a:xfrm>
            <a:off x="7982712" y="495300"/>
            <a:ext cx="3753612" cy="5943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88F0DF-BC0B-473C-82DC-7FC46D38FAC1}"/>
              </a:ext>
            </a:extLst>
          </p:cNvPr>
          <p:cNvSpPr/>
          <p:nvPr userDrawn="1"/>
        </p:nvSpPr>
        <p:spPr>
          <a:xfrm>
            <a:off x="4251158" y="495300"/>
            <a:ext cx="3787056" cy="594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79776"/>
            <a:ext cx="3465576" cy="32552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09160" y="960120"/>
            <a:ext cx="6574536" cy="50749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F3E524-6AEB-4529-804C-0B9CD9992050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FF2CAC-AD21-48FA-AD68-A643AAA6A8C4}"/>
              </a:ext>
            </a:extLst>
          </p:cNvPr>
          <p:cNvCxnSpPr>
            <a:cxnSpLocks/>
          </p:cNvCxnSpPr>
          <p:nvPr userDrawn="1"/>
        </p:nvCxnSpPr>
        <p:spPr>
          <a:xfrm>
            <a:off x="228600" y="2415910"/>
            <a:ext cx="4022558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71600"/>
            <a:ext cx="3619501" cy="877824"/>
          </a:xfrm>
        </p:spPr>
        <p:txBody>
          <a:bodyPr/>
          <a:lstStyle>
            <a:lvl1pPr>
              <a:lnSpc>
                <a:spcPts val="432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2255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Star of the show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t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Star of the sh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62B86F-90E5-425E-9F83-8477D8111E1D}"/>
              </a:ext>
            </a:extLst>
          </p:cNvPr>
          <p:cNvSpPr/>
          <p:nvPr userDrawn="1"/>
        </p:nvSpPr>
        <p:spPr>
          <a:xfrm>
            <a:off x="0" y="495300"/>
            <a:ext cx="6057900" cy="133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269853-3C2C-4F9C-B1BB-E00F7A1DB9E1}"/>
              </a:ext>
            </a:extLst>
          </p:cNvPr>
          <p:cNvSpPr/>
          <p:nvPr userDrawn="1"/>
        </p:nvSpPr>
        <p:spPr>
          <a:xfrm>
            <a:off x="6530703" y="495300"/>
            <a:ext cx="2931587" cy="262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759D58-52AF-4785-8A33-F528F46D88A3}"/>
              </a:ext>
            </a:extLst>
          </p:cNvPr>
          <p:cNvSpPr/>
          <p:nvPr userDrawn="1"/>
        </p:nvSpPr>
        <p:spPr>
          <a:xfrm>
            <a:off x="8852618" y="3863713"/>
            <a:ext cx="2921000" cy="259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D3E0F4-EC0D-43C2-AC84-A53134C8566E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38801" cy="1572126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489200"/>
            <a:ext cx="5202936" cy="35478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97700" y="914400"/>
            <a:ext cx="4334256" cy="5093208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66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8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0" r:id="rId2"/>
    <p:sldLayoutId id="2147483701" r:id="rId3"/>
    <p:sldLayoutId id="2147483702" r:id="rId4"/>
    <p:sldLayoutId id="214748366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0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0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1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310904-DE8F-4B8E-99C6-5AFA03672FFA}" type="datetimeFigureOut">
              <a:rPr lang="en-US" smtClean="0"/>
              <a:t>12/14/21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65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841DD-059B-EE4A-B6E4-3454D7A4A6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Chemical &amp; mechanical digestion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B756C-279F-7E49-83C9-559FDC847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Outcome 24</a:t>
            </a:r>
          </a:p>
        </p:txBody>
      </p:sp>
    </p:spTree>
    <p:extLst>
      <p:ext uri="{BB962C8B-B14F-4D97-AF65-F5344CB8AC3E}">
        <p14:creationId xmlns:p14="http://schemas.microsoft.com/office/powerpoint/2010/main" val="222229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218E-3827-B149-988E-8EABE7B3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Mechanical digestion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0873C-E229-BC45-8D63-A191B8040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8461"/>
            <a:ext cx="10131425" cy="5099539"/>
          </a:xfrm>
        </p:spPr>
        <p:txBody>
          <a:bodyPr>
            <a:normAutofit/>
          </a:bodyPr>
          <a:lstStyle/>
          <a:p>
            <a:pPr lvl="0"/>
            <a:r>
              <a:rPr lang="en-US" sz="2800" u="sng" dirty="0"/>
              <a:t>Mechanical digestion</a:t>
            </a:r>
            <a:r>
              <a:rPr lang="en-US" sz="2800" dirty="0"/>
              <a:t> - the physical breakdown of large pieces of food into smaller ones</a:t>
            </a:r>
            <a:endParaRPr lang="en-CA" sz="2800" dirty="0"/>
          </a:p>
          <a:p>
            <a:pPr lvl="0"/>
            <a:r>
              <a:rPr lang="en-CA" sz="2800" dirty="0"/>
              <a:t>Begins with </a:t>
            </a:r>
            <a:r>
              <a:rPr lang="en-CA" sz="2800" b="1" dirty="0"/>
              <a:t>chewing</a:t>
            </a:r>
            <a:r>
              <a:rPr lang="en-CA" sz="2800" dirty="0"/>
              <a:t> </a:t>
            </a:r>
            <a:r>
              <a:rPr lang="en-CA" sz="2800" dirty="0">
                <a:sym typeface="Wingdings" pitchFamily="2" charset="2"/>
              </a:rPr>
              <a:t> in the mouth</a:t>
            </a:r>
            <a:endParaRPr lang="en-CA" sz="2800" dirty="0"/>
          </a:p>
          <a:p>
            <a:pPr lvl="0"/>
            <a:r>
              <a:rPr lang="en-US" sz="2800" dirty="0"/>
              <a:t>Stomach</a:t>
            </a:r>
          </a:p>
          <a:p>
            <a:pPr marL="0" lvl="0" indent="0">
              <a:buNone/>
            </a:pPr>
            <a:r>
              <a:rPr lang="en-US" sz="2800" dirty="0"/>
              <a:t>	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/>
              <a:t>muscles contract </a:t>
            </a:r>
          </a:p>
          <a:p>
            <a:pPr marL="457200" lvl="1" indent="0">
              <a:buNone/>
            </a:pPr>
            <a:r>
              <a:rPr lang="en-US" sz="2800" dirty="0">
                <a:sym typeface="Wingdings" pitchFamily="2" charset="2"/>
              </a:rPr>
              <a:t>	 </a:t>
            </a:r>
            <a:r>
              <a:rPr lang="en-US" sz="2800" dirty="0"/>
              <a:t>churn and mix stomach fluids and food</a:t>
            </a:r>
          </a:p>
          <a:p>
            <a:pPr marL="457200" lvl="1" indent="0">
              <a:buNone/>
            </a:pPr>
            <a:r>
              <a:rPr lang="en-US" sz="2800" dirty="0"/>
              <a:t>		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/>
              <a:t>produces chyme</a:t>
            </a:r>
            <a:endParaRPr lang="en-CA" sz="2800" dirty="0"/>
          </a:p>
          <a:p>
            <a:pPr lvl="0"/>
            <a:r>
              <a:rPr lang="en-US" sz="2800" dirty="0"/>
              <a:t>1-2 hours later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/>
              <a:t>pyloric valve (between stomach and small intestine) opens and chyme flows into small intestine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80638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53427-FD34-604B-B628-DB92C5D46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1856"/>
            <a:ext cx="10131425" cy="1456267"/>
          </a:xfrm>
        </p:spPr>
        <p:txBody>
          <a:bodyPr>
            <a:normAutofit/>
          </a:bodyPr>
          <a:lstStyle/>
          <a:p>
            <a:r>
              <a:rPr lang="en-US" sz="4800" dirty="0"/>
              <a:t>Chemical digestion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DF156-1DCE-794A-876B-EE5A630F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33501"/>
            <a:ext cx="11060721" cy="5524500"/>
          </a:xfrm>
        </p:spPr>
        <p:txBody>
          <a:bodyPr>
            <a:noAutofit/>
          </a:bodyPr>
          <a:lstStyle/>
          <a:p>
            <a:r>
              <a:rPr lang="en-CA" sz="2800" u="sng" dirty="0"/>
              <a:t>Chemical digestion</a:t>
            </a:r>
            <a:r>
              <a:rPr lang="en-CA" sz="2800" dirty="0"/>
              <a:t> – the secretion of enzymes throughout the digestive system aiding in the breakdown of food</a:t>
            </a:r>
            <a:endParaRPr lang="en-US" sz="2800" dirty="0"/>
          </a:p>
          <a:p>
            <a:pPr lvl="0"/>
            <a:r>
              <a:rPr lang="en-US" sz="2800" dirty="0"/>
              <a:t>Begins as you chew your food in saliva </a:t>
            </a:r>
          </a:p>
          <a:p>
            <a:pPr marL="0" lvl="0" indent="0">
              <a:buNone/>
            </a:pPr>
            <a:r>
              <a:rPr lang="en-US" sz="2800" b="1" i="1" dirty="0"/>
              <a:t>Question:</a:t>
            </a:r>
            <a:r>
              <a:rPr lang="en-US" sz="2800" i="1" dirty="0"/>
              <a:t> do you remember what this enzyme is called?</a:t>
            </a:r>
            <a:endParaRPr lang="en-CA" sz="2800" b="1" i="1" dirty="0"/>
          </a:p>
          <a:p>
            <a:pPr lvl="0"/>
            <a:r>
              <a:rPr lang="en-US" sz="2800" dirty="0"/>
              <a:t>Saliva </a:t>
            </a:r>
            <a:r>
              <a:rPr lang="en-US" sz="2800" dirty="0">
                <a:sym typeface="Wingdings" pitchFamily="2" charset="2"/>
              </a:rPr>
              <a:t> contains</a:t>
            </a:r>
            <a:r>
              <a:rPr lang="en-US" sz="2800" dirty="0"/>
              <a:t> </a:t>
            </a:r>
            <a:r>
              <a:rPr lang="en-US" sz="2800" b="1" dirty="0"/>
              <a:t>amylase – </a:t>
            </a:r>
            <a:r>
              <a:rPr lang="en-US" sz="2600" dirty="0">
                <a:sym typeface="Wingdings" pitchFamily="2" charset="2"/>
              </a:rPr>
              <a:t>break down </a:t>
            </a:r>
            <a:r>
              <a:rPr lang="en-US" sz="2600" dirty="0"/>
              <a:t>starches and release sugars</a:t>
            </a:r>
          </a:p>
          <a:p>
            <a:pPr lvl="0"/>
            <a:r>
              <a:rPr lang="en-US" sz="2800" dirty="0"/>
              <a:t>Stomach Lining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/>
              <a:t>contains many glands that release several substances:</a:t>
            </a:r>
          </a:p>
          <a:p>
            <a:pPr lvl="1"/>
            <a:r>
              <a:rPr lang="en-US" sz="2400" dirty="0"/>
              <a:t>Mucus – coats and protects the stomach walls</a:t>
            </a:r>
          </a:p>
          <a:p>
            <a:pPr lvl="1"/>
            <a:r>
              <a:rPr lang="en-US" sz="2600" dirty="0"/>
              <a:t>Hydrochloric Acid – makes the contents of the stomach very acidic</a:t>
            </a:r>
          </a:p>
          <a:p>
            <a:pPr lvl="1"/>
            <a:r>
              <a:rPr lang="en-US" sz="2600" dirty="0"/>
              <a:t>Pepsin – activated by acidity, beginning the digestion of protein </a:t>
            </a:r>
          </a:p>
          <a:p>
            <a:pPr lvl="1"/>
            <a:r>
              <a:rPr lang="en-US" sz="2600" dirty="0"/>
              <a:t>The combo or pepsin and hydrochloric acid begins the process of digestion 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23437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26813-8B10-004B-91CB-E06DBCA5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knowing YOUR ENZYMES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519087-4814-3148-87F2-C33E3E901D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301191"/>
              </p:ext>
            </p:extLst>
          </p:nvPr>
        </p:nvGraphicFramePr>
        <p:xfrm>
          <a:off x="685801" y="2065867"/>
          <a:ext cx="10820398" cy="418253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684230">
                  <a:extLst>
                    <a:ext uri="{9D8B030D-6E8A-4147-A177-3AD203B41FA5}">
                      <a16:colId xmlns:a16="http://schemas.microsoft.com/office/drawing/2014/main" val="4074646939"/>
                    </a:ext>
                  </a:extLst>
                </a:gridCol>
                <a:gridCol w="2562936">
                  <a:extLst>
                    <a:ext uri="{9D8B030D-6E8A-4147-A177-3AD203B41FA5}">
                      <a16:colId xmlns:a16="http://schemas.microsoft.com/office/drawing/2014/main" val="868924520"/>
                    </a:ext>
                  </a:extLst>
                </a:gridCol>
                <a:gridCol w="5573232">
                  <a:extLst>
                    <a:ext uri="{9D8B030D-6E8A-4147-A177-3AD203B41FA5}">
                      <a16:colId xmlns:a16="http://schemas.microsoft.com/office/drawing/2014/main" val="3607856910"/>
                    </a:ext>
                  </a:extLst>
                </a:gridCol>
              </a:tblGrid>
              <a:tr h="418253">
                <a:tc gridSpan="3"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Effects of digestive enzymes</a:t>
                      </a:r>
                      <a:endParaRPr lang="en-CA" sz="240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497940"/>
                  </a:ext>
                </a:extLst>
              </a:tr>
              <a:tr h="418253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Active site </a:t>
                      </a:r>
                      <a:endParaRPr lang="en-CA" sz="2400" b="1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Enzyme</a:t>
                      </a:r>
                      <a:endParaRPr lang="en-CA" sz="2400" b="1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Effect on food</a:t>
                      </a:r>
                      <a:endParaRPr lang="en-CA" sz="2400" b="1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354721"/>
                  </a:ext>
                </a:extLst>
              </a:tr>
              <a:tr h="418253"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</a:rPr>
                        <a:t>Mouth </a:t>
                      </a:r>
                      <a:endParaRPr lang="en-CA" sz="2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Salivary amylase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Breaks down starches into disaccharides 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072491"/>
                  </a:ext>
                </a:extLst>
              </a:tr>
              <a:tr h="418253"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</a:rPr>
                        <a:t>Stomach</a:t>
                      </a:r>
                      <a:endParaRPr lang="en-CA" sz="2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Pepsin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Breaks down proteins into large peptides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7033696"/>
                  </a:ext>
                </a:extLst>
              </a:tr>
              <a:tr h="418253">
                <a:tc rowSpan="3"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</a:rPr>
                        <a:t>Small intestine (from pancreas)</a:t>
                      </a:r>
                      <a:endParaRPr lang="en-CA" sz="2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Amylase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Continues the breakdown of starch </a:t>
                      </a:r>
                      <a:endParaRPr lang="en-CA" sz="240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6032027"/>
                  </a:ext>
                </a:extLst>
              </a:tr>
              <a:tr h="418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Trypsin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Continues the breakdown of protein</a:t>
                      </a:r>
                      <a:endParaRPr lang="en-CA" sz="240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066473"/>
                  </a:ext>
                </a:extLst>
              </a:tr>
              <a:tr h="418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Lipase</a:t>
                      </a:r>
                      <a:endParaRPr lang="en-CA" sz="240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Breaks down fats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6551557"/>
                  </a:ext>
                </a:extLst>
              </a:tr>
              <a:tr h="836507">
                <a:tc rowSpan="2"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</a:rPr>
                        <a:t>Small intestine</a:t>
                      </a:r>
                      <a:endParaRPr lang="en-CA" sz="2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Maltase, sucrase, lactase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Breaks down remaining disaccharides into monosaccharides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1016164"/>
                  </a:ext>
                </a:extLst>
              </a:tr>
              <a:tr h="418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Peptidase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Breaks down dipeptides into amino acids </a:t>
                      </a:r>
                      <a:endParaRPr lang="en-CA" sz="2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637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0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0B5B-3F3B-B741-A2F4-4C42EFD0C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Which organ does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28EBC-89E6-7B43-B48E-51A958E21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12539" y="2065867"/>
            <a:ext cx="4995334" cy="39808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Mouth</a:t>
            </a: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/>
              <a:t>Esophagus</a:t>
            </a:r>
          </a:p>
          <a:p>
            <a:pPr marL="0" indent="0">
              <a:buNone/>
            </a:pPr>
            <a:r>
              <a:rPr lang="en-US" sz="2400" dirty="0"/>
              <a:t>Stomach</a:t>
            </a:r>
          </a:p>
          <a:p>
            <a:pPr marL="0" indent="0">
              <a:buNone/>
            </a:pPr>
            <a:r>
              <a:rPr lang="en-US" sz="2400" dirty="0"/>
              <a:t>Pancreas</a:t>
            </a:r>
          </a:p>
          <a:p>
            <a:pPr marL="0" indent="0">
              <a:buNone/>
            </a:pPr>
            <a:r>
              <a:rPr lang="en-US" sz="2400" dirty="0"/>
              <a:t>Liver</a:t>
            </a:r>
          </a:p>
          <a:p>
            <a:pPr marL="0" indent="0">
              <a:buNone/>
            </a:pPr>
            <a:r>
              <a:rPr lang="en-US" sz="2400" dirty="0"/>
              <a:t>Gallbladder</a:t>
            </a:r>
          </a:p>
          <a:p>
            <a:pPr marL="0" indent="0">
              <a:buNone/>
            </a:pPr>
            <a:r>
              <a:rPr lang="en-US" sz="2400" dirty="0"/>
              <a:t>Small Intestine</a:t>
            </a:r>
          </a:p>
          <a:p>
            <a:pPr marL="0" indent="0">
              <a:buNone/>
            </a:pPr>
            <a:r>
              <a:rPr lang="en-US" sz="2400" dirty="0"/>
              <a:t>Large Intestine (colon)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68C3E-640B-664E-91D5-903BF6A09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1581" y="2033342"/>
            <a:ext cx="5808828" cy="4013407"/>
          </a:xfrm>
        </p:spPr>
        <p:txBody>
          <a:bodyPr>
            <a:noAutofit/>
          </a:bodyPr>
          <a:lstStyle/>
          <a:p>
            <a:r>
              <a:rPr lang="en-US" sz="2400" dirty="0">
                <a:sym typeface="Wingdings" pitchFamily="2" charset="2"/>
              </a:rPr>
              <a:t>mechanical &amp; chemical digestion</a:t>
            </a:r>
          </a:p>
          <a:p>
            <a:r>
              <a:rPr lang="en-US" sz="2400" dirty="0">
                <a:sym typeface="Wingdings" pitchFamily="2" charset="2"/>
              </a:rPr>
              <a:t>no digestion (passageway)</a:t>
            </a:r>
            <a:endParaRPr lang="en-US" sz="2400" dirty="0"/>
          </a:p>
          <a:p>
            <a:r>
              <a:rPr lang="en-US" sz="2400" dirty="0">
                <a:sym typeface="Wingdings" pitchFamily="2" charset="2"/>
              </a:rPr>
              <a:t>mechanical &amp; chemical digestion</a:t>
            </a:r>
            <a:endParaRPr lang="en-US" sz="2400" dirty="0"/>
          </a:p>
          <a:p>
            <a:r>
              <a:rPr lang="en-US" sz="2400" dirty="0">
                <a:sym typeface="Wingdings" pitchFamily="2" charset="2"/>
              </a:rPr>
              <a:t>no digestion (secretes digestive enzymes)</a:t>
            </a:r>
          </a:p>
          <a:p>
            <a:r>
              <a:rPr lang="en-US" sz="2400" dirty="0">
                <a:sym typeface="Wingdings" pitchFamily="2" charset="2"/>
              </a:rPr>
              <a:t>no digestion (secretes bile)</a:t>
            </a:r>
            <a:endParaRPr lang="en-US" sz="2400" dirty="0"/>
          </a:p>
          <a:p>
            <a:r>
              <a:rPr lang="en-US" sz="2400" dirty="0">
                <a:sym typeface="Wingdings" pitchFamily="2" charset="2"/>
              </a:rPr>
              <a:t>no digestion (stores bile)</a:t>
            </a:r>
            <a:endParaRPr lang="en-US" sz="2400" dirty="0"/>
          </a:p>
          <a:p>
            <a:r>
              <a:rPr lang="en-US" sz="2400" dirty="0">
                <a:sym typeface="Wingdings" pitchFamily="2" charset="2"/>
              </a:rPr>
              <a:t>chemical digestion (enzymes)</a:t>
            </a:r>
            <a:endParaRPr lang="en-US" sz="2400" dirty="0"/>
          </a:p>
          <a:p>
            <a:r>
              <a:rPr lang="en-US" sz="2400" dirty="0">
                <a:sym typeface="Wingdings" pitchFamily="2" charset="2"/>
              </a:rPr>
              <a:t>chemical digestion (bacteria)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252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A5778-7D56-D744-9C0F-FAC8FF1F1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Connection to homeostasis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07F0C-DE48-3043-AB0C-5F6A27CB0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150" y="2218267"/>
            <a:ext cx="8521699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What would happen if your digestive system did not function properly?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How would homeostasis be affected?</a:t>
            </a:r>
          </a:p>
        </p:txBody>
      </p:sp>
    </p:spTree>
    <p:extLst>
      <p:ext uri="{BB962C8B-B14F-4D97-AF65-F5344CB8AC3E}">
        <p14:creationId xmlns:p14="http://schemas.microsoft.com/office/powerpoint/2010/main" val="138461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3E1A0-749D-2B4F-9F75-034C59D9C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642599" cy="53975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It’s time to eat the cracker</a:t>
            </a:r>
          </a:p>
        </p:txBody>
      </p:sp>
    </p:spTree>
    <p:extLst>
      <p:ext uri="{BB962C8B-B14F-4D97-AF65-F5344CB8AC3E}">
        <p14:creationId xmlns:p14="http://schemas.microsoft.com/office/powerpoint/2010/main" val="2057606018"/>
      </p:ext>
    </p:extLst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ancing A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ellspring">
  <a:themeElements>
    <a:clrScheme name="Wellspring">
      <a:dk1>
        <a:sysClr val="windowText" lastClr="000000"/>
      </a:dk1>
      <a:lt1>
        <a:sysClr val="window" lastClr="FFFFFF"/>
      </a:lt1>
      <a:dk2>
        <a:srgbClr val="A1CAC9"/>
      </a:dk2>
      <a:lt2>
        <a:srgbClr val="48996B"/>
      </a:lt2>
      <a:accent1>
        <a:srgbClr val="759F51"/>
      </a:accent1>
      <a:accent2>
        <a:srgbClr val="436A2F"/>
      </a:accent2>
      <a:accent3>
        <a:srgbClr val="CFBF54"/>
      </a:accent3>
      <a:accent4>
        <a:srgbClr val="B3832F"/>
      </a:accent4>
      <a:accent5>
        <a:srgbClr val="8C5896"/>
      </a:accent5>
      <a:accent6>
        <a:srgbClr val="6667AB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r of the show">
  <a:themeElements>
    <a:clrScheme name="Star of the show">
      <a:dk1>
        <a:sysClr val="windowText" lastClr="000000"/>
      </a:dk1>
      <a:lt1>
        <a:sysClr val="window" lastClr="FFFFFF"/>
      </a:lt1>
      <a:dk2>
        <a:srgbClr val="29282D"/>
      </a:dk2>
      <a:lt2>
        <a:srgbClr val="625C60"/>
      </a:lt2>
      <a:accent1>
        <a:srgbClr val="7C6560"/>
      </a:accent1>
      <a:accent2>
        <a:srgbClr val="AEA392"/>
      </a:accent2>
      <a:accent3>
        <a:srgbClr val="DBD4D0"/>
      </a:accent3>
      <a:accent4>
        <a:srgbClr val="8E7961"/>
      </a:accent4>
      <a:accent5>
        <a:srgbClr val="F0EDE8"/>
      </a:accent5>
      <a:accent6>
        <a:srgbClr val="6667AB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musements">
  <a:themeElements>
    <a:clrScheme name="Amusements">
      <a:dk1>
        <a:sysClr val="windowText" lastClr="000000"/>
      </a:dk1>
      <a:lt1>
        <a:sysClr val="window" lastClr="FFFFFF"/>
      </a:lt1>
      <a:dk2>
        <a:srgbClr val="D77E6F"/>
      </a:dk2>
      <a:lt2>
        <a:srgbClr val="6667AB"/>
      </a:lt2>
      <a:accent1>
        <a:srgbClr val="B38F6A"/>
      </a:accent1>
      <a:accent2>
        <a:srgbClr val="D75078"/>
      </a:accent2>
      <a:accent3>
        <a:srgbClr val="E288B6"/>
      </a:accent3>
      <a:accent4>
        <a:srgbClr val="E9445D"/>
      </a:accent4>
      <a:accent5>
        <a:srgbClr val="EEC272"/>
      </a:accent5>
      <a:accent6>
        <a:srgbClr val="85A0A9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tf66906339_win32</Template>
  <TotalTime>0</TotalTime>
  <Words>328</Words>
  <Application>Microsoft Macintosh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Segoe UI</vt:lpstr>
      <vt:lpstr>Segoe UI Light</vt:lpstr>
      <vt:lpstr>Balancing Act</vt:lpstr>
      <vt:lpstr>Wellspring</vt:lpstr>
      <vt:lpstr>Star of the show</vt:lpstr>
      <vt:lpstr>Amusements</vt:lpstr>
      <vt:lpstr>Celestial</vt:lpstr>
      <vt:lpstr>Chemical &amp; mechanical digestion</vt:lpstr>
      <vt:lpstr>Mechanical digestion</vt:lpstr>
      <vt:lpstr>Chemical digestion</vt:lpstr>
      <vt:lpstr>knowing YOUR ENZYMES</vt:lpstr>
      <vt:lpstr>Which organ does what?</vt:lpstr>
      <vt:lpstr>Connection to homeostasis</vt:lpstr>
      <vt:lpstr>It’s time to eat the cracker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2021-12-08T21:54:28Z</dcterms:created>
  <dcterms:modified xsi:type="dcterms:W3CDTF">2021-12-15T01:00:05Z</dcterms:modified>
</cp:coreProperties>
</file>