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/>
    <p:restoredTop sz="94671"/>
  </p:normalViewPr>
  <p:slideViewPr>
    <p:cSldViewPr snapToGrid="0" snapToObjects="1">
      <p:cViewPr varScale="1">
        <p:scale>
          <a:sx n="102" d="100"/>
          <a:sy n="102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B0C690-7B64-4C40-936C-251D5885F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374" y="1263404"/>
            <a:ext cx="8247189" cy="3115075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accent1"/>
                </a:solidFill>
              </a:rPr>
              <a:t>Components of Blood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D34CE-76C5-1C4B-B307-28BA97F7F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374" y="4560432"/>
            <a:ext cx="8300202" cy="1228171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Outcome 21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90253" y="3276595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400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DF59B09-2ED1-7849-AFDA-0562DD29A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753" y="775986"/>
            <a:ext cx="6530494" cy="53060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E1E529-7C7C-0545-8F63-22D53DECF189}"/>
              </a:ext>
            </a:extLst>
          </p:cNvPr>
          <p:cNvSpPr txBox="1"/>
          <p:nvPr/>
        </p:nvSpPr>
        <p:spPr>
          <a:xfrm>
            <a:off x="2489200" y="901700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Aorta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39FDE-F634-BF49-B363-B199673364EB}"/>
              </a:ext>
            </a:extLst>
          </p:cNvPr>
          <p:cNvSpPr txBox="1"/>
          <p:nvPr/>
        </p:nvSpPr>
        <p:spPr>
          <a:xfrm>
            <a:off x="946150" y="1212080"/>
            <a:ext cx="25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Superior vena cava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5811DD-B488-2048-8DBE-627BA8BFB7A4}"/>
              </a:ext>
            </a:extLst>
          </p:cNvPr>
          <p:cNvSpPr txBox="1"/>
          <p:nvPr/>
        </p:nvSpPr>
        <p:spPr>
          <a:xfrm>
            <a:off x="479425" y="1802892"/>
            <a:ext cx="32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pulmonary artery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E98D1-16DE-804A-BCA7-A7E6EC7F1175}"/>
              </a:ext>
            </a:extLst>
          </p:cNvPr>
          <p:cNvSpPr txBox="1"/>
          <p:nvPr/>
        </p:nvSpPr>
        <p:spPr>
          <a:xfrm>
            <a:off x="596900" y="2519418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pulmonary veins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15ED7-0AFA-8D43-9AC0-33211E732195}"/>
              </a:ext>
            </a:extLst>
          </p:cNvPr>
          <p:cNvSpPr txBox="1"/>
          <p:nvPr/>
        </p:nvSpPr>
        <p:spPr>
          <a:xfrm>
            <a:off x="1625600" y="363217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atrium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20E29-7621-4E4B-B71F-79F8B467A350}"/>
              </a:ext>
            </a:extLst>
          </p:cNvPr>
          <p:cNvSpPr txBox="1"/>
          <p:nvPr/>
        </p:nvSpPr>
        <p:spPr>
          <a:xfrm>
            <a:off x="1320800" y="4164030"/>
            <a:ext cx="272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Tricuspid valve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C8B3A-62E8-7F4E-8D5E-97A3711F5658}"/>
              </a:ext>
            </a:extLst>
          </p:cNvPr>
          <p:cNvSpPr txBox="1"/>
          <p:nvPr/>
        </p:nvSpPr>
        <p:spPr>
          <a:xfrm>
            <a:off x="1476183" y="450615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ventricle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949A93-EADC-4640-B4F7-AA39733D5475}"/>
              </a:ext>
            </a:extLst>
          </p:cNvPr>
          <p:cNvSpPr txBox="1"/>
          <p:nvPr/>
        </p:nvSpPr>
        <p:spPr>
          <a:xfrm>
            <a:off x="1092200" y="495196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Inferior vena cava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7330AB-0088-3343-BB08-65A10308FB8D}"/>
              </a:ext>
            </a:extLst>
          </p:cNvPr>
          <p:cNvSpPr txBox="1"/>
          <p:nvPr/>
        </p:nvSpPr>
        <p:spPr>
          <a:xfrm>
            <a:off x="8978900" y="1025565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pulmonary artery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CC48E-3375-574D-9A54-ABAF92F4C37D}"/>
              </a:ext>
            </a:extLst>
          </p:cNvPr>
          <p:cNvSpPr txBox="1"/>
          <p:nvPr/>
        </p:nvSpPr>
        <p:spPr>
          <a:xfrm>
            <a:off x="9137650" y="2519418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pulmonary vein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85DFC4-9F65-024E-8C86-F53DE03994D9}"/>
              </a:ext>
            </a:extLst>
          </p:cNvPr>
          <p:cNvSpPr txBox="1"/>
          <p:nvPr/>
        </p:nvSpPr>
        <p:spPr>
          <a:xfrm>
            <a:off x="9137650" y="3447504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atrium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A7566-E068-C94A-BD41-5258CBF4344A}"/>
              </a:ext>
            </a:extLst>
          </p:cNvPr>
          <p:cNvSpPr txBox="1"/>
          <p:nvPr/>
        </p:nvSpPr>
        <p:spPr>
          <a:xfrm>
            <a:off x="9131300" y="396925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Mitral valve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F670F-AC9D-314C-AB58-62A926E69980}"/>
              </a:ext>
            </a:extLst>
          </p:cNvPr>
          <p:cNvSpPr txBox="1"/>
          <p:nvPr/>
        </p:nvSpPr>
        <p:spPr>
          <a:xfrm>
            <a:off x="9170074" y="4490998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Aortic valve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1DA34E-7985-014E-A241-0124DBBC5EF9}"/>
              </a:ext>
            </a:extLst>
          </p:cNvPr>
          <p:cNvSpPr txBox="1"/>
          <p:nvPr/>
        </p:nvSpPr>
        <p:spPr>
          <a:xfrm>
            <a:off x="9170074" y="4897337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ventricle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50D072-46EE-F440-A5CA-9E7F49188A09}"/>
              </a:ext>
            </a:extLst>
          </p:cNvPr>
          <p:cNvSpPr txBox="1"/>
          <p:nvPr/>
        </p:nvSpPr>
        <p:spPr>
          <a:xfrm>
            <a:off x="9195811" y="5415516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Pulmonary valve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0308F0-7B34-5542-9614-9BAB899FEDF6}"/>
              </a:ext>
            </a:extLst>
          </p:cNvPr>
          <p:cNvSpPr txBox="1"/>
          <p:nvPr/>
        </p:nvSpPr>
        <p:spPr>
          <a:xfrm>
            <a:off x="7702550" y="6023264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263AD-EBDA-1F44-B651-9B905B09FF03}"/>
              </a:ext>
            </a:extLst>
          </p:cNvPr>
          <p:cNvSpPr txBox="1"/>
          <p:nvPr/>
        </p:nvSpPr>
        <p:spPr>
          <a:xfrm>
            <a:off x="4978400" y="5897347"/>
            <a:ext cx="266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Aorta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26167-8087-8440-AD0B-68BFA8F9A501}"/>
              </a:ext>
            </a:extLst>
          </p:cNvPr>
          <p:cNvSpPr txBox="1"/>
          <p:nvPr/>
        </p:nvSpPr>
        <p:spPr>
          <a:xfrm>
            <a:off x="300789" y="6352674"/>
            <a:ext cx="832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Question:</a:t>
            </a:r>
            <a:r>
              <a:rPr lang="en-US" dirty="0"/>
              <a:t> which blood vessel contains valves? Arteries, veins or capillaries?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0630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4828A-FE7C-D343-BDB3-E6FEA92E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chemeClr val="accent1"/>
                </a:solidFill>
              </a:rPr>
              <a:t>Components of Blood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111CA-D73C-F74B-8FEE-22DFFD12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1844675"/>
            <a:ext cx="8376476" cy="4207133"/>
          </a:xfrm>
        </p:spPr>
        <p:txBody>
          <a:bodyPr anchor="t">
            <a:noAutofit/>
          </a:bodyPr>
          <a:lstStyle/>
          <a:p>
            <a:r>
              <a:rPr lang="en-CA" sz="2200" dirty="0"/>
              <a:t>We contain 4-6L (about 8% of body mass)</a:t>
            </a:r>
          </a:p>
          <a:p>
            <a:r>
              <a:rPr lang="en-CA" sz="2200" dirty="0"/>
              <a:t>45% of the blood is cells and 55% is plasma</a:t>
            </a:r>
          </a:p>
          <a:p>
            <a:r>
              <a:rPr lang="en-CA" sz="2200" dirty="0"/>
              <a:t>What is in plasma?</a:t>
            </a:r>
          </a:p>
          <a:p>
            <a:pPr lvl="1"/>
            <a:r>
              <a:rPr lang="en-CA" sz="2200" dirty="0"/>
              <a:t>90% water</a:t>
            </a:r>
          </a:p>
          <a:p>
            <a:pPr lvl="1"/>
            <a:r>
              <a:rPr lang="en-CA" sz="2200" dirty="0"/>
              <a:t>10% dissolved gas</a:t>
            </a:r>
          </a:p>
          <a:p>
            <a:pPr lvl="1"/>
            <a:r>
              <a:rPr lang="en-CA" sz="2200" dirty="0"/>
              <a:t>salt</a:t>
            </a:r>
          </a:p>
          <a:p>
            <a:pPr lvl="1"/>
            <a:r>
              <a:rPr lang="en-CA" sz="2200" dirty="0"/>
              <a:t>nutrients</a:t>
            </a:r>
          </a:p>
          <a:p>
            <a:pPr lvl="1"/>
            <a:r>
              <a:rPr lang="en-CA" sz="2200" dirty="0"/>
              <a:t>enzymes</a:t>
            </a:r>
          </a:p>
          <a:p>
            <a:pPr lvl="1"/>
            <a:r>
              <a:rPr lang="en-CA" sz="2200" dirty="0"/>
              <a:t>protein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74306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003D17-DAEF-A347-9027-6A95C828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7" y="630936"/>
            <a:ext cx="6677553" cy="1353310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Plasma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CAB78-6F40-B74E-8886-ED16DB23C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77" y="2161348"/>
            <a:ext cx="7135811" cy="38904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200" dirty="0"/>
              <a:t>What are the three types?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200" u="sng" dirty="0"/>
              <a:t>Albumins</a:t>
            </a:r>
            <a:r>
              <a:rPr lang="en-CA" sz="2200" dirty="0"/>
              <a:t> - transport fatty acids, hormones and vitamins, regulating osmotic pressure and blood volume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200" u="sng" dirty="0"/>
              <a:t>Globulins</a:t>
            </a:r>
            <a:r>
              <a:rPr lang="en-CA" sz="2200" dirty="0"/>
              <a:t> - transports fatty acids, hormones and vitamins, fight bacterial and viral infections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200" u="sng" dirty="0"/>
              <a:t>Fibrinogen</a:t>
            </a:r>
            <a:r>
              <a:rPr lang="en-CA" sz="2200" dirty="0"/>
              <a:t> - responsible for blood clotting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9442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01827-70DF-E547-A2D4-84DE2676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chemeClr val="accent1"/>
                </a:solidFill>
              </a:rPr>
              <a:t>Clotting</a:t>
            </a:r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76DD8-B8BE-8549-B498-DC91ECC2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38" y="1844675"/>
            <a:ext cx="9584562" cy="4219575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CA" sz="2200" dirty="0"/>
              <a:t>Made possible by plasma proteins and cell fragments called </a:t>
            </a:r>
            <a:r>
              <a:rPr lang="en-CA" sz="2200" b="1" dirty="0"/>
              <a:t>platelets</a:t>
            </a:r>
          </a:p>
          <a:p>
            <a:pPr>
              <a:lnSpc>
                <a:spcPct val="110000"/>
              </a:lnSpc>
            </a:pPr>
            <a:r>
              <a:rPr lang="en-CA" sz="2200" dirty="0"/>
              <a:t>When platelets come in contact with the edge of a broken blood vessel their surface become very sticky causing a cluster of platelets to develop around the wound</a:t>
            </a:r>
          </a:p>
          <a:p>
            <a:pPr>
              <a:lnSpc>
                <a:spcPct val="110000"/>
              </a:lnSpc>
            </a:pPr>
            <a:r>
              <a:rPr lang="en-CA" sz="2200" dirty="0"/>
              <a:t>Platelets release a protein called clotting factors which start a series of chemical reactions</a:t>
            </a:r>
          </a:p>
          <a:p>
            <a:pPr>
              <a:lnSpc>
                <a:spcPct val="110000"/>
              </a:lnSpc>
            </a:pPr>
            <a:r>
              <a:rPr lang="en-CA" sz="2200" dirty="0"/>
              <a:t>One clotting factor is thromboplastin which converts prothrombin (found in plasma) to thrombin which is a enzyme that helps convert soluble plasma fibrinogen into fibrin filaments which produce a clot</a:t>
            </a:r>
          </a:p>
          <a:p>
            <a:pPr marL="0" indent="0">
              <a:lnSpc>
                <a:spcPct val="110000"/>
              </a:lnSpc>
              <a:buNone/>
            </a:pPr>
            <a:endParaRPr lang="en-CA" sz="500" dirty="0"/>
          </a:p>
          <a:p>
            <a:pPr marL="0" indent="0">
              <a:lnSpc>
                <a:spcPct val="110000"/>
              </a:lnSpc>
              <a:buNone/>
            </a:pPr>
            <a:r>
              <a:rPr lang="en-CA" sz="2200" b="1" dirty="0"/>
              <a:t>Extension:</a:t>
            </a:r>
            <a:r>
              <a:rPr lang="en-CA" sz="2200" dirty="0"/>
              <a:t> what would happen if you could not clot blood? Do you know of any diseases/disorders where this happens?</a:t>
            </a:r>
            <a:endParaRPr lang="en-CA" sz="2200" b="1" dirty="0"/>
          </a:p>
        </p:txBody>
      </p:sp>
    </p:spTree>
    <p:extLst>
      <p:ext uri="{BB962C8B-B14F-4D97-AF65-F5344CB8AC3E}">
        <p14:creationId xmlns:p14="http://schemas.microsoft.com/office/powerpoint/2010/main" val="1803771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0717B7-65D7-4F49-8A6B-418F33A5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Red Blood Cells (RBC)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Erythrocytes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CD2A0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F62D40-55CE-444B-A85E-13437C9A3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78" y="2416047"/>
            <a:ext cx="4468022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12C8B-F017-304D-9DB0-31217266C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13" y="2228849"/>
            <a:ext cx="6289369" cy="46148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CD2A01"/>
              </a:buClr>
            </a:pPr>
            <a:r>
              <a:rPr lang="en-CA" sz="2200" u="sng" dirty="0"/>
              <a:t>Hemoglobin</a:t>
            </a:r>
            <a:r>
              <a:rPr lang="en-CA" sz="2200" dirty="0"/>
              <a:t> - an iron containing protein binds with oxygen in lungs and transports to body tissue</a:t>
            </a:r>
          </a:p>
          <a:p>
            <a:pPr>
              <a:lnSpc>
                <a:spcPct val="110000"/>
              </a:lnSpc>
              <a:buClr>
                <a:srgbClr val="CD2A01"/>
              </a:buClr>
            </a:pPr>
            <a:r>
              <a:rPr lang="en-CA" sz="2200" dirty="0"/>
              <a:t>Produced in bone marrow</a:t>
            </a:r>
          </a:p>
          <a:p>
            <a:pPr>
              <a:lnSpc>
                <a:spcPct val="110000"/>
              </a:lnSpc>
              <a:buClr>
                <a:srgbClr val="CD2A01"/>
              </a:buClr>
            </a:pPr>
            <a:r>
              <a:rPr lang="en-CA" sz="2200" dirty="0"/>
              <a:t>When filled with oxygen cell nucleus and organelles are forced out</a:t>
            </a:r>
          </a:p>
          <a:p>
            <a:pPr>
              <a:lnSpc>
                <a:spcPct val="110000"/>
              </a:lnSpc>
              <a:buClr>
                <a:srgbClr val="CD2A01"/>
              </a:buClr>
            </a:pPr>
            <a:r>
              <a:rPr lang="en-CA" sz="2200" dirty="0"/>
              <a:t>Circulate for approximately </a:t>
            </a:r>
            <a:r>
              <a:rPr lang="en-CA" sz="2200" b="1" dirty="0"/>
              <a:t>120 days </a:t>
            </a:r>
            <a:r>
              <a:rPr lang="en-CA" sz="2200" dirty="0"/>
              <a:t>before being destroyed in the liver and spleen</a:t>
            </a:r>
          </a:p>
          <a:p>
            <a:pPr>
              <a:lnSpc>
                <a:spcPct val="110000"/>
              </a:lnSpc>
              <a:buClr>
                <a:srgbClr val="CD2A01"/>
              </a:buClr>
            </a:pPr>
            <a:r>
              <a:rPr lang="en-CA" sz="2200" dirty="0"/>
              <a:t>Most numerous blood cells present</a:t>
            </a:r>
          </a:p>
          <a:p>
            <a:pPr marL="0" indent="0">
              <a:lnSpc>
                <a:spcPct val="110000"/>
              </a:lnSpc>
              <a:buClr>
                <a:srgbClr val="CD2A01"/>
              </a:buClr>
              <a:buNone/>
            </a:pPr>
            <a:r>
              <a:rPr lang="en-CA" sz="2200" b="1" dirty="0"/>
              <a:t>Extension:</a:t>
            </a:r>
            <a:r>
              <a:rPr lang="en-CA" sz="2200" dirty="0"/>
              <a:t> Why do they only last 120 days?</a:t>
            </a:r>
          </a:p>
          <a:p>
            <a:pPr>
              <a:lnSpc>
                <a:spcPct val="110000"/>
              </a:lnSpc>
              <a:buClr>
                <a:srgbClr val="CD2A01"/>
              </a:buClr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27310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09DB8B-9345-064A-AFF3-5076A5D6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7" y="630936"/>
            <a:ext cx="6677553" cy="1353310"/>
          </a:xfrm>
        </p:spPr>
        <p:txBody>
          <a:bodyPr anchor="b">
            <a:norm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White Blood Cells (WBC)</a:t>
            </a:r>
            <a:br>
              <a:rPr lang="en-US" sz="33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Leukocytes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264E7-418D-8C49-8E2B-B47944C82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024" y="2514599"/>
            <a:ext cx="9956801" cy="3917821"/>
          </a:xfrm>
        </p:spPr>
        <p:txBody>
          <a:bodyPr anchor="ctr">
            <a:noAutofit/>
          </a:bodyPr>
          <a:lstStyle/>
          <a:p>
            <a:r>
              <a:rPr lang="en-CA" sz="2400" dirty="0"/>
              <a:t>Much less common than red blood cells (1000 to 1)</a:t>
            </a:r>
          </a:p>
          <a:p>
            <a:r>
              <a:rPr lang="en-CA" sz="2400" dirty="0"/>
              <a:t>Formed in bone marrow</a:t>
            </a:r>
          </a:p>
          <a:p>
            <a:r>
              <a:rPr lang="en-CA" sz="2400" dirty="0"/>
              <a:t>Can live for </a:t>
            </a:r>
            <a:r>
              <a:rPr lang="en-CA" sz="2400" b="1" dirty="0"/>
              <a:t>days to years</a:t>
            </a:r>
          </a:p>
          <a:p>
            <a:r>
              <a:rPr lang="en-CA" sz="2400" dirty="0"/>
              <a:t>Exit capillary walls and fight infection, parasite and bacteria</a:t>
            </a:r>
          </a:p>
          <a:p>
            <a:r>
              <a:rPr lang="en-CA" sz="2400" dirty="0"/>
              <a:t>Number of white blood cells increase significantly when body is fighting infection</a:t>
            </a:r>
          </a:p>
          <a:p>
            <a:pPr marL="0" indent="0">
              <a:buNone/>
            </a:pPr>
            <a:r>
              <a:rPr lang="en-CA" sz="2400" b="1" dirty="0"/>
              <a:t>Extension: </a:t>
            </a:r>
            <a:r>
              <a:rPr lang="en-CA" sz="2400" dirty="0"/>
              <a:t>What would happen if you did not have white blood cells?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685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90683-F9E0-1A49-8910-AF577BBD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How do they Protect?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7052-0C4C-1A48-8129-305F37AF0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19"/>
            <a:ext cx="7208836" cy="47342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sz="2400" dirty="0"/>
              <a:t>Some are phagocytes which engulf and digest bacteria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Others react by releasing chemical histamine which increases blood flow to affected area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Lymphocytes are another type of white blood cell which are involved in immune response</a:t>
            </a:r>
          </a:p>
          <a:p>
            <a:pPr lvl="1">
              <a:lnSpc>
                <a:spcPct val="110000"/>
              </a:lnSpc>
            </a:pPr>
            <a:r>
              <a:rPr lang="en-CA" sz="2400" dirty="0"/>
              <a:t>B lymphocytes produce antibodies essential for fighting infection and producing immunity to disease</a:t>
            </a:r>
          </a:p>
          <a:p>
            <a:pPr lvl="1">
              <a:lnSpc>
                <a:spcPct val="110000"/>
              </a:lnSpc>
            </a:pPr>
            <a:r>
              <a:rPr lang="en-CA" sz="2400" dirty="0"/>
              <a:t>T lymphocytes help fight tumors and virus'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6680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446</Words>
  <Application>Microsoft Macintosh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Rockwell</vt:lpstr>
      <vt:lpstr>Wingdings</vt:lpstr>
      <vt:lpstr>Atlas</vt:lpstr>
      <vt:lpstr>Components of Blood</vt:lpstr>
      <vt:lpstr>PowerPoint Presentation</vt:lpstr>
      <vt:lpstr>Components of Blood</vt:lpstr>
      <vt:lpstr>Plasma Proteins</vt:lpstr>
      <vt:lpstr>Clotting</vt:lpstr>
      <vt:lpstr>Red Blood Cells (RBC) Erythrocytes</vt:lpstr>
      <vt:lpstr>White Blood Cells (WBC) Leukocytes</vt:lpstr>
      <vt:lpstr>How do they Protect?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 of Blood</dc:title>
  <dc:creator>Jessica Auger</dc:creator>
  <cp:lastModifiedBy>Jessica Auger</cp:lastModifiedBy>
  <cp:revision>3</cp:revision>
  <dcterms:created xsi:type="dcterms:W3CDTF">2021-11-29T18:58:58Z</dcterms:created>
  <dcterms:modified xsi:type="dcterms:W3CDTF">2021-11-30T01:39:56Z</dcterms:modified>
</cp:coreProperties>
</file>