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B3CAF"/>
    <a:srgbClr val="41C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7" autoAdjust="0"/>
  </p:normalViewPr>
  <p:slideViewPr>
    <p:cSldViewPr snapToGrid="0" snapToObjects="1">
      <p:cViewPr varScale="1">
        <p:scale>
          <a:sx n="51" d="100"/>
          <a:sy n="51" d="100"/>
        </p:scale>
        <p:origin x="23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te, Monica    (ASD-W)" userId="ed989fdc-3b2d-4e41-aa0e-f026e71b9473" providerId="ADAL" clId="{B8271B4D-9197-4FC4-AF29-2DB4C2B2CF64}"/>
    <pc:docChg chg="custSel modSld">
      <pc:chgData name="Cote, Monica    (ASD-W)" userId="ed989fdc-3b2d-4e41-aa0e-f026e71b9473" providerId="ADAL" clId="{B8271B4D-9197-4FC4-AF29-2DB4C2B2CF64}" dt="2022-01-11T20:28:03.850" v="4" actId="478"/>
      <pc:docMkLst>
        <pc:docMk/>
      </pc:docMkLst>
      <pc:sldChg chg="delSp mod">
        <pc:chgData name="Cote, Monica    (ASD-W)" userId="ed989fdc-3b2d-4e41-aa0e-f026e71b9473" providerId="ADAL" clId="{B8271B4D-9197-4FC4-AF29-2DB4C2B2CF64}" dt="2022-01-11T20:28:03.850" v="4" actId="478"/>
        <pc:sldMkLst>
          <pc:docMk/>
          <pc:sldMk cId="797152478" sldId="259"/>
        </pc:sldMkLst>
        <pc:spChg chg="del">
          <ac:chgData name="Cote, Monica    (ASD-W)" userId="ed989fdc-3b2d-4e41-aa0e-f026e71b9473" providerId="ADAL" clId="{B8271B4D-9197-4FC4-AF29-2DB4C2B2CF64}" dt="2022-01-11T20:27:55.619" v="0" actId="478"/>
          <ac:spMkLst>
            <pc:docMk/>
            <pc:sldMk cId="797152478" sldId="259"/>
            <ac:spMk id="21" creationId="{00000000-0000-0000-0000-000000000000}"/>
          </ac:spMkLst>
        </pc:spChg>
        <pc:spChg chg="del">
          <ac:chgData name="Cote, Monica    (ASD-W)" userId="ed989fdc-3b2d-4e41-aa0e-f026e71b9473" providerId="ADAL" clId="{B8271B4D-9197-4FC4-AF29-2DB4C2B2CF64}" dt="2022-01-11T20:27:59.990" v="2" actId="478"/>
          <ac:spMkLst>
            <pc:docMk/>
            <pc:sldMk cId="797152478" sldId="259"/>
            <ac:spMk id="24" creationId="{00000000-0000-0000-0000-000000000000}"/>
          </ac:spMkLst>
        </pc:spChg>
        <pc:spChg chg="del">
          <ac:chgData name="Cote, Monica    (ASD-W)" userId="ed989fdc-3b2d-4e41-aa0e-f026e71b9473" providerId="ADAL" clId="{B8271B4D-9197-4FC4-AF29-2DB4C2B2CF64}" dt="2022-01-11T20:28:03.850" v="4" actId="478"/>
          <ac:spMkLst>
            <pc:docMk/>
            <pc:sldMk cId="797152478" sldId="259"/>
            <ac:spMk id="26" creationId="{00000000-0000-0000-0000-000000000000}"/>
          </ac:spMkLst>
        </pc:spChg>
        <pc:graphicFrameChg chg="del">
          <ac:chgData name="Cote, Monica    (ASD-W)" userId="ed989fdc-3b2d-4e41-aa0e-f026e71b9473" providerId="ADAL" clId="{B8271B4D-9197-4FC4-AF29-2DB4C2B2CF64}" dt="2022-01-11T20:27:57.459" v="1" actId="478"/>
          <ac:graphicFrameMkLst>
            <pc:docMk/>
            <pc:sldMk cId="797152478" sldId="259"/>
            <ac:graphicFrameMk id="3" creationId="{00000000-0000-0000-0000-000000000000}"/>
          </ac:graphicFrameMkLst>
        </pc:graphicFrameChg>
        <pc:graphicFrameChg chg="del">
          <ac:chgData name="Cote, Monica    (ASD-W)" userId="ed989fdc-3b2d-4e41-aa0e-f026e71b9473" providerId="ADAL" clId="{B8271B4D-9197-4FC4-AF29-2DB4C2B2CF64}" dt="2022-01-11T20:28:02.511" v="3" actId="478"/>
          <ac:graphicFrameMkLst>
            <pc:docMk/>
            <pc:sldMk cId="797152478" sldId="259"/>
            <ac:graphicFrameMk id="2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86758790116399"/>
          <c:y val="0.136713842141158"/>
          <c:w val="0.60752974716295605"/>
          <c:h val="0.769938638827898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C28-4055-83A2-E4DB289AF7B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C28-4055-83A2-E4DB289AF7B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28-4055-83A2-E4DB289AF7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BC28-4055-83A2-E4DB289AF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4.02061028854123E-2"/>
          <c:y val="0.208326277905581"/>
          <c:w val="5.0154914853112298E-2"/>
          <c:h val="0.14197641163906999"/>
        </c:manualLayout>
      </c:layout>
      <c:overlay val="0"/>
      <c:txPr>
        <a:bodyPr/>
        <a:lstStyle/>
        <a:p>
          <a:pPr algn="ctr">
            <a:defRPr sz="1400">
              <a:latin typeface="Arial Narrow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21D4-EFC7-8D4A-B60F-F3ECA1BDDDF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E0886-2F2A-1D4C-A1D1-04CCBA24F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5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0886-2F2A-1D4C-A1D1-04CCBA24F0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E0886-2F2A-1D4C-A1D1-04CCBA24F0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2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6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0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5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7C9D-02A7-7846-BE71-550F3706DEE5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BDD5-655A-1E48-8892-24D9BD1C1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5768" y="892855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0475" y="2301193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237" y="347342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17" y="894886"/>
            <a:ext cx="3794760" cy="2912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1- Excretion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Excretion is the process of _________________________ _________________________________________________ from the body.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How is excretion crucial for homeostasis? ___________________________________________________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3368" y="537723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365485"/>
          </a:xfrm>
        </p:spPr>
        <p:txBody>
          <a:bodyPr>
            <a:normAutofit/>
          </a:bodyPr>
          <a:lstStyle/>
          <a:p>
            <a:pPr algn="l"/>
            <a:r>
              <a:rPr lang="en-US" sz="1100" dirty="0">
                <a:latin typeface="Corbel"/>
                <a:cs typeface="Corbel"/>
              </a:rPr>
              <a:t>Name: ____________________________________________________ Date: ____________________________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65485"/>
            <a:ext cx="6857999" cy="419471"/>
          </a:xfrm>
          <a:solidFill>
            <a:srgbClr val="F1F69F"/>
          </a:solidFill>
        </p:spPr>
        <p:txBody>
          <a:bodyPr>
            <a:noAutofit/>
          </a:bodyPr>
          <a:lstStyle/>
          <a:p>
            <a:r>
              <a:rPr lang="en-US" sz="2400" i="1" spc="300" dirty="0">
                <a:ln w="19050" cmpd="sng">
                  <a:solidFill>
                    <a:schemeClr val="tx1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EXCRETORY SYSTEM EXHIBITION LAB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928556"/>
            <a:ext cx="1050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800" dirty="0">
                <a:noFill/>
              </a:rPr>
              <a:t>© </a:t>
            </a:r>
            <a:r>
              <a:rPr lang="en-US" altLang="ja-JP" sz="800" dirty="0">
                <a:noFill/>
              </a:rPr>
              <a:t>Biology Roots, LLC</a:t>
            </a:r>
            <a:endParaRPr kumimoji="1" lang="ja-JP" altLang="en-US" sz="800" dirty="0">
              <a:noFill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75591"/>
              </p:ext>
            </p:extLst>
          </p:nvPr>
        </p:nvGraphicFramePr>
        <p:xfrm>
          <a:off x="181255" y="1819034"/>
          <a:ext cx="349475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27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orbel"/>
                          <a:cs typeface="Corbel"/>
                        </a:rPr>
                        <a:t>ORGANS</a:t>
                      </a:r>
                      <a:r>
                        <a:rPr lang="en-US" sz="1400" b="0" baseline="0" dirty="0">
                          <a:solidFill>
                            <a:srgbClr val="000000"/>
                          </a:solidFill>
                          <a:latin typeface="Corbel"/>
                          <a:cs typeface="Corbel"/>
                        </a:rPr>
                        <a:t> INVOLVED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Corbel"/>
                        <a:cs typeface="Corbe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orbel"/>
                          <a:cs typeface="Corbel"/>
                        </a:rPr>
                        <a:t>EXCRETION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8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rbel"/>
                          <a:cs typeface="Corbel"/>
                        </a:rPr>
                        <a:t>SKIN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83">
                <a:tc>
                  <a:txBody>
                    <a:bodyPr/>
                    <a:lstStyle/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283">
                <a:tc>
                  <a:txBody>
                    <a:bodyPr/>
                    <a:lstStyle/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rbel"/>
                          <a:cs typeface="Corbel"/>
                        </a:rPr>
                        <a:t>FECES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28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rbel"/>
                          <a:cs typeface="Corbel"/>
                        </a:rPr>
                        <a:t>KIDNEYS</a:t>
                      </a: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orbel"/>
                        <a:cs typeface="Corbel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913137" y="894886"/>
            <a:ext cx="2921980" cy="1659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2- The Kidneys</a:t>
            </a:r>
          </a:p>
          <a:p>
            <a:endParaRPr lang="en-US" sz="11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The main job of the kidneys is to ______________ _____________.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Secondary functions include maintaining correct __________ levels, salt and ______________ levels in the blood, and to produce _________________. </a:t>
            </a:r>
          </a:p>
        </p:txBody>
      </p:sp>
      <p:pic>
        <p:nvPicPr>
          <p:cNvPr id="20" name="Picture 19" descr="belcirelk-kidney-re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32" y="784956"/>
            <a:ext cx="613395" cy="43474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913136" y="2630882"/>
            <a:ext cx="2921980" cy="3158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3- The Kidneys as a Filter</a:t>
            </a:r>
          </a:p>
          <a:p>
            <a:endParaRPr lang="en-US" sz="7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The kidneys are the __________ _____________ of the excretory system because they filter the ___________ from many substances.</a:t>
            </a:r>
          </a:p>
          <a:p>
            <a:pPr>
              <a:lnSpc>
                <a:spcPct val="120000"/>
              </a:lnSpc>
            </a:pPr>
            <a:endParaRPr lang="en-US" sz="3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i="1" dirty="0">
                <a:solidFill>
                  <a:srgbClr val="000000"/>
                </a:solidFill>
                <a:latin typeface="Corbel"/>
                <a:cs typeface="Corbel"/>
              </a:rPr>
              <a:t>How are the kidneys connected to your blood supply? </a:t>
            </a: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_______________________________________________________________________</a:t>
            </a:r>
          </a:p>
          <a:p>
            <a:pPr>
              <a:lnSpc>
                <a:spcPct val="120000"/>
              </a:lnSpc>
            </a:pPr>
            <a:endParaRPr lang="en-US" sz="4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i="1" dirty="0">
                <a:solidFill>
                  <a:srgbClr val="000000"/>
                </a:solidFill>
                <a:latin typeface="Corbel"/>
                <a:cs typeface="Corbel"/>
              </a:rPr>
              <a:t>How are the kidneys like the lungs of the respiratory system?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_____________________________________________________________________________________________________________________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8928556"/>
            <a:ext cx="9418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Biology Roots, LLC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9091" y="4194034"/>
            <a:ext cx="3881162" cy="4490976"/>
            <a:chOff x="31975" y="4283184"/>
            <a:chExt cx="3881162" cy="44909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31975" y="4283184"/>
              <a:ext cx="3881162" cy="4490976"/>
              <a:chOff x="-49502" y="986401"/>
              <a:chExt cx="7036606" cy="8142210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978182" y="986401"/>
                <a:ext cx="1808575" cy="502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rbel"/>
                    <a:cs typeface="Corbel"/>
                  </a:rPr>
                  <a:t>Vena cava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618877" y="1141749"/>
                <a:ext cx="2871847" cy="502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rbel"/>
                    <a:cs typeface="Corbel"/>
                  </a:rPr>
                  <a:t>Dorsal aorta</a:t>
                </a: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-49502" y="1355732"/>
                <a:ext cx="7036606" cy="7772879"/>
                <a:chOff x="-49502" y="1355732"/>
                <a:chExt cx="7036606" cy="7772879"/>
              </a:xfrm>
            </p:grpSpPr>
            <p:pic>
              <p:nvPicPr>
                <p:cNvPr id="53" name="Picture 52" descr="Urinary_System_Large_Unlabeled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119" y="1652413"/>
                  <a:ext cx="5523544" cy="7476198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-18061" y="1898161"/>
                  <a:ext cx="2278719" cy="6696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>
                    <a:latin typeface="Corbel"/>
                    <a:cs typeface="Corbel"/>
                  </a:endParaRPr>
                </a:p>
              </p:txBody>
            </p:sp>
            <p:cxnSp>
              <p:nvCxnSpPr>
                <p:cNvPr id="55" name="Straight Connector 54"/>
                <p:cNvCxnSpPr>
                  <a:stCxn id="54" idx="3"/>
                </p:cNvCxnSpPr>
                <p:nvPr/>
              </p:nvCxnSpPr>
              <p:spPr>
                <a:xfrm>
                  <a:off x="2260658" y="2110090"/>
                  <a:ext cx="2041878" cy="4056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24704" y="2515745"/>
                  <a:ext cx="315184" cy="18466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879716" y="1355732"/>
                  <a:ext cx="332500" cy="6437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3685333" y="1604816"/>
                  <a:ext cx="617203" cy="4591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5178529" y="3961111"/>
                  <a:ext cx="1808575" cy="6696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>
                    <a:latin typeface="Corbel"/>
                    <a:cs typeface="Corbel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-49502" y="3490850"/>
                  <a:ext cx="1808575" cy="6696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>
                    <a:latin typeface="Corbel"/>
                    <a:cs typeface="Corbel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054801" y="2544481"/>
                  <a:ext cx="1808575" cy="6696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>
                    <a:latin typeface="Corbel"/>
                    <a:cs typeface="Corbel"/>
                  </a:endParaRP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3810333" y="2885077"/>
                  <a:ext cx="1494178" cy="6272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810333" y="3724768"/>
                  <a:ext cx="890900" cy="14288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4290088" y="5118824"/>
                  <a:ext cx="1808575" cy="6696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dirty="0">
                    <a:latin typeface="Corbel"/>
                    <a:cs typeface="Corbel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1147" y="5303490"/>
                  <a:ext cx="2039512" cy="6696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>
                    <a:latin typeface="Corbel"/>
                    <a:cs typeface="Corbel"/>
                  </a:endParaRP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224704" y="5512580"/>
                  <a:ext cx="1973801" cy="2482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224704" y="5512580"/>
                  <a:ext cx="413340" cy="5813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TextBox 70"/>
            <p:cNvSpPr txBox="1"/>
            <p:nvPr/>
          </p:nvSpPr>
          <p:spPr>
            <a:xfrm>
              <a:off x="49316" y="7921630"/>
              <a:ext cx="1256867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orbel"/>
                <a:cs typeface="Corbel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 flipV="1">
              <a:off x="1315648" y="8224100"/>
              <a:ext cx="434966" cy="668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2533358" y="8236498"/>
              <a:ext cx="1248760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Corbel"/>
                <a:cs typeface="Corbel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1889062" y="8449650"/>
              <a:ext cx="644296" cy="103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26041" y="3841287"/>
            <a:ext cx="3520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Station 4- Diagram Label</a:t>
            </a:r>
          </a:p>
          <a:p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970346" y="5885330"/>
            <a:ext cx="2830540" cy="320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5- What is filtered?</a:t>
            </a:r>
          </a:p>
          <a:p>
            <a:endParaRPr lang="en-US" sz="3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A ____________ product is a product of a chemical reaction that we cannot use. </a:t>
            </a:r>
          </a:p>
          <a:p>
            <a:pPr>
              <a:lnSpc>
                <a:spcPct val="120000"/>
              </a:lnSpc>
            </a:pPr>
            <a:endParaRPr lang="en-US" sz="4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b="1" u="sng" dirty="0">
                <a:solidFill>
                  <a:srgbClr val="000000"/>
                </a:solidFill>
                <a:latin typeface="Corbel"/>
                <a:cs typeface="Corbel"/>
              </a:rPr>
              <a:t>Examples of waste filtered from the blood</a:t>
            </a: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: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_________________________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_________________________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_________________________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_________________________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_________________________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_________________________</a:t>
            </a:r>
          </a:p>
          <a:p>
            <a:pPr>
              <a:lnSpc>
                <a:spcPct val="120000"/>
              </a:lnSpc>
            </a:pPr>
            <a:endParaRPr lang="en-US" sz="5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Healthy urine contains tiny solid particles sometimes called </a:t>
            </a:r>
            <a:r>
              <a:rPr lang="en-US" sz="1100" b="1" dirty="0">
                <a:solidFill>
                  <a:srgbClr val="000000"/>
                </a:solidFill>
                <a:latin typeface="Corbel"/>
                <a:cs typeface="Corbel"/>
              </a:rPr>
              <a:t>crystals</a:t>
            </a: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. Examples include (name 3): _____________________ _____________________________________</a:t>
            </a:r>
          </a:p>
          <a:p>
            <a:pPr>
              <a:lnSpc>
                <a:spcPct val="120000"/>
              </a:lnSpc>
            </a:pPr>
            <a:endParaRPr lang="en-US" sz="300" dirty="0">
              <a:solidFill>
                <a:srgbClr val="000000"/>
              </a:solidFill>
              <a:latin typeface="Corbel"/>
              <a:cs typeface="Corbel"/>
            </a:endParaRPr>
          </a:p>
        </p:txBody>
      </p:sp>
      <p:pic>
        <p:nvPicPr>
          <p:cNvPr id="41" name="Picture 40" descr="9484928757_47f4e459ce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65" y="7578014"/>
            <a:ext cx="598862" cy="5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7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5768" y="892855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0475" y="213191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237" y="347342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368" y="537723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928556"/>
            <a:ext cx="1050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800" dirty="0">
                <a:noFill/>
              </a:rPr>
              <a:t>© </a:t>
            </a:r>
            <a:r>
              <a:rPr lang="en-US" altLang="ja-JP" sz="800" dirty="0">
                <a:noFill/>
              </a:rPr>
              <a:t>Biology Roots, LLC</a:t>
            </a:r>
            <a:endParaRPr kumimoji="1" lang="ja-JP" altLang="en-US" sz="800" dirty="0">
              <a:noFill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368" y="57729"/>
            <a:ext cx="3332997" cy="1585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6- Kidney Stones</a:t>
            </a:r>
          </a:p>
          <a:p>
            <a:endParaRPr lang="en-US" sz="11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How can kidney stones form? _________________________________________________________________________________________.</a:t>
            </a:r>
          </a:p>
          <a:p>
            <a:pPr>
              <a:lnSpc>
                <a:spcPct val="120000"/>
              </a:lnSpc>
            </a:pPr>
            <a:endParaRPr lang="en-US" sz="5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What are kidney stones usually made of? ____________________________________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8928556"/>
            <a:ext cx="9418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Biology Roots, LLC </a:t>
            </a:r>
          </a:p>
        </p:txBody>
      </p:sp>
      <p:pic>
        <p:nvPicPr>
          <p:cNvPr id="44" name="Picture 43" descr="Kidney_stone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0" t="11628" r="27927" b="19913"/>
          <a:stretch/>
        </p:blipFill>
        <p:spPr>
          <a:xfrm>
            <a:off x="2639007" y="57729"/>
            <a:ext cx="576172" cy="51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3467793" y="1591307"/>
            <a:ext cx="3332997" cy="2274763"/>
            <a:chOff x="3467793" y="1717158"/>
            <a:chExt cx="3332997" cy="2274763"/>
          </a:xfrm>
        </p:grpSpPr>
        <p:pic>
          <p:nvPicPr>
            <p:cNvPr id="68" name="Picture 67" descr="2610_The_Kidney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8"/>
            <a:stretch/>
          </p:blipFill>
          <p:spPr>
            <a:xfrm>
              <a:off x="3467793" y="1717158"/>
              <a:ext cx="3104034" cy="2274763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467793" y="3061814"/>
              <a:ext cx="1032500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Corbel"/>
                <a:cs typeface="Corbe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90404" y="3368383"/>
              <a:ext cx="1010386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>
                <a:latin typeface="Corbel"/>
                <a:cs typeface="Corbel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467793" y="57738"/>
            <a:ext cx="3332997" cy="1456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7- Kidney Anatomy</a:t>
            </a:r>
          </a:p>
          <a:p>
            <a:endParaRPr lang="en-US" sz="5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Kidneys are about the size of a ________________ _________ and located _______________________ __________________________________________.</a:t>
            </a:r>
          </a:p>
          <a:p>
            <a:pPr>
              <a:lnSpc>
                <a:spcPct val="120000"/>
              </a:lnSpc>
            </a:pPr>
            <a:endParaRPr lang="en-US" sz="5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Outer region= ______________________________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Inner region= ______________________________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368" y="1690798"/>
            <a:ext cx="3351285" cy="6107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8- Nephrons</a:t>
            </a:r>
          </a:p>
          <a:p>
            <a:endParaRPr lang="en-US" sz="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Each kidney is made up of smaller filtering units called ________________. </a:t>
            </a:r>
          </a:p>
          <a:p>
            <a:pPr>
              <a:lnSpc>
                <a:spcPct val="120000"/>
              </a:lnSpc>
            </a:pPr>
            <a:endParaRPr lang="en-US" sz="3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The nephron filters the ______________ and  produces ____________.</a:t>
            </a: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5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Each kidney has approximately ________________ nephrons.</a:t>
            </a:r>
          </a:p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000000"/>
                </a:solidFill>
                <a:latin typeface="Corbel"/>
                <a:cs typeface="Corbel"/>
              </a:rPr>
              <a:t>Filtrate = liquid in the nephrons that is being filtered.</a:t>
            </a:r>
          </a:p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000000"/>
                </a:solidFill>
                <a:latin typeface="Corbel"/>
                <a:cs typeface="Corbel"/>
              </a:rPr>
              <a:t>Interstitial fluid= fluid outside that leads to the blood vessels.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819265" y="3210283"/>
            <a:ext cx="263164" cy="862616"/>
          </a:xfrm>
          <a:prstGeom prst="line">
            <a:avLst/>
          </a:prstGeom>
          <a:ln w="285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2368" y="3003132"/>
            <a:ext cx="3332997" cy="3817016"/>
            <a:chOff x="42368" y="3084696"/>
            <a:chExt cx="3332997" cy="3817016"/>
          </a:xfrm>
        </p:grpSpPr>
        <p:pic>
          <p:nvPicPr>
            <p:cNvPr id="74" name="Picture 73" descr="Figure_41_03_04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68" y="3084696"/>
              <a:ext cx="3332997" cy="3817016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85723" y="3224186"/>
              <a:ext cx="1996706" cy="56060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Helvetica"/>
                  <a:cs typeface="Helvetica"/>
                </a:rPr>
                <a:t>Reabsorbs ____, _________ and</a:t>
              </a:r>
            </a:p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Helvetica"/>
                  <a:cs typeface="Helvetica"/>
                </a:rPr>
                <a:t>___________; removes _________ and adjusts filtrate ____. 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216826" y="3305464"/>
              <a:ext cx="1158539" cy="9825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Helvetica"/>
                  <a:cs typeface="Helvetica"/>
                </a:rPr>
                <a:t>Selectively __________ and _________ different ions to maintain _____________ and ________________ balance. 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2496595" y="4902728"/>
              <a:ext cx="866655" cy="73689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Helvetica"/>
                  <a:cs typeface="Helvetica"/>
                </a:rPr>
                <a:t>_________________________________________________________________________________________.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85724" y="5954233"/>
              <a:ext cx="1219176" cy="80399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rgbClr val="000000"/>
                  </a:solidFill>
                  <a:latin typeface="Helvetica"/>
                  <a:cs typeface="Helvetica"/>
                </a:rPr>
                <a:t>Reabsorbs _____ and _____ from the _______ to the interstitial fluid. 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3467793" y="3802824"/>
            <a:ext cx="3332997" cy="33085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9- Urine</a:t>
            </a:r>
          </a:p>
          <a:p>
            <a:endParaRPr lang="en-US" sz="5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Use the pie chart below to determine which chunk is water and which chunk is solutes. Label accordingly. For the solutes, write down 6 or 7 of them in the space provided.  </a:t>
            </a:r>
          </a:p>
          <a:p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en-US" sz="1200" dirty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en-US" sz="1200" dirty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en-US" sz="1200" dirty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en-US" sz="1200" dirty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en-US" sz="1200" dirty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en-US" sz="1200" dirty="0">
              <a:solidFill>
                <a:srgbClr val="000000"/>
              </a:solidFill>
              <a:latin typeface="Corbel"/>
              <a:cs typeface="Corbel"/>
            </a:endParaRPr>
          </a:p>
          <a:p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5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val="3169217509"/>
              </p:ext>
            </p:extLst>
          </p:nvPr>
        </p:nvGraphicFramePr>
        <p:xfrm>
          <a:off x="4176307" y="5308497"/>
          <a:ext cx="2702529" cy="184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Straight Connector 23"/>
          <p:cNvCxnSpPr/>
          <p:nvPr/>
        </p:nvCxnSpPr>
        <p:spPr>
          <a:xfrm flipH="1" flipV="1">
            <a:off x="5648614" y="5203274"/>
            <a:ext cx="137023" cy="4713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02119" y="4885187"/>
            <a:ext cx="3256434" cy="488180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90678" y="5373367"/>
            <a:ext cx="1692512" cy="1508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latin typeface="Corbel"/>
                <a:cs typeface="Corbel"/>
              </a:rPr>
              <a:t>The stuff your urine is made of up can depend on what you’ve _________, __________/consumed, or ______________ through your ________.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656" y="7882446"/>
            <a:ext cx="3332997" cy="1115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" b="1" dirty="0">
                <a:solidFill>
                  <a:srgbClr val="000000"/>
                </a:solidFill>
                <a:latin typeface="Century Gothic"/>
                <a:cs typeface="Century Gothic"/>
              </a:rPr>
              <a:t>Station 10- Plasma, not blood cells. </a:t>
            </a:r>
          </a:p>
          <a:p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Plasma is ________________ through the nephrons, blood cells are not because they are _______ ________ to fit through the filtration system. Red blood cells in the urine can be a sign of ____________________________________________.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67793" y="7205998"/>
            <a:ext cx="3332997" cy="1714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" b="1" dirty="0">
                <a:solidFill>
                  <a:srgbClr val="000000"/>
                </a:solidFill>
                <a:latin typeface="Century Gothic"/>
                <a:cs typeface="Century Gothic"/>
              </a:rPr>
              <a:t>Station 11- STEPS OF URINE FORMATION:</a:t>
            </a:r>
          </a:p>
          <a:p>
            <a:endParaRPr lang="en-US" sz="115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en-US" sz="1150" dirty="0">
                <a:solidFill>
                  <a:srgbClr val="000000"/>
                </a:solidFill>
                <a:latin typeface="Century Gothic"/>
                <a:cs typeface="Century Gothic"/>
              </a:rPr>
              <a:t>_____________________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en-US" sz="1150" dirty="0">
                <a:solidFill>
                  <a:srgbClr val="000000"/>
                </a:solidFill>
                <a:latin typeface="Century Gothic"/>
                <a:cs typeface="Century Gothic"/>
              </a:rPr>
              <a:t>________________________ (back to blood stream)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en-US" sz="1150" dirty="0">
                <a:solidFill>
                  <a:srgbClr val="000000"/>
                </a:solidFill>
                <a:latin typeface="Century Gothic"/>
                <a:cs typeface="Century Gothic"/>
              </a:rPr>
              <a:t>_________________________ (from blood stream into nephron).  </a:t>
            </a:r>
          </a:p>
          <a:p>
            <a:pPr>
              <a:lnSpc>
                <a:spcPct val="120000"/>
              </a:lnSpc>
            </a:pPr>
            <a:r>
              <a:rPr lang="en-US" sz="1150" dirty="0">
                <a:solidFill>
                  <a:srgbClr val="000000"/>
                </a:solidFill>
                <a:latin typeface="Corbel"/>
                <a:cs typeface="Corbel"/>
              </a:rPr>
              <a:t>Urine formation occurs in the 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38123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5768" y="892855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0475" y="213191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237" y="347342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368" y="537723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928556"/>
            <a:ext cx="1050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800" dirty="0">
                <a:noFill/>
              </a:rPr>
              <a:t>© </a:t>
            </a:r>
            <a:r>
              <a:rPr lang="en-US" altLang="ja-JP" sz="800" dirty="0">
                <a:noFill/>
              </a:rPr>
              <a:t>Biology Roots, LLC</a:t>
            </a:r>
            <a:endParaRPr kumimoji="1" lang="ja-JP" altLang="en-US" sz="800" dirty="0">
              <a:noFill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87810" y="49978"/>
            <a:ext cx="4023586" cy="1094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12- FILTRATION</a:t>
            </a:r>
          </a:p>
          <a:p>
            <a:endParaRPr lang="en-US" sz="3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Most filtration occurs in the ________________. Naturally occurring blood ___________ forces __________ into the _____________ ____________. </a:t>
            </a:r>
            <a:r>
              <a:rPr lang="en-US" sz="900" dirty="0">
                <a:latin typeface="Corbel"/>
                <a:cs typeface="Corbel"/>
              </a:rPr>
              <a:t>*Put a star in the area between the glomerulus and the Bowman’s capsule.</a:t>
            </a:r>
            <a:endParaRPr lang="en-US" sz="900" u="sng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928556"/>
            <a:ext cx="9418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Biology Roots, LLC </a:t>
            </a:r>
          </a:p>
        </p:txBody>
      </p:sp>
      <p:pic>
        <p:nvPicPr>
          <p:cNvPr id="31" name="Picture 30" descr="Physiology_of_Nephr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" y="205289"/>
            <a:ext cx="2781444" cy="32467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782525" y="1214686"/>
            <a:ext cx="4046888" cy="2127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13- REABSORPTION 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000000"/>
                </a:solidFill>
                <a:latin typeface="Corbel"/>
                <a:cs typeface="Corbel"/>
              </a:rPr>
              <a:t>Nephrons </a:t>
            </a:r>
            <a:r>
              <a:rPr lang="en-US" sz="1200" dirty="0">
                <a:solidFill>
                  <a:srgbClr val="000000"/>
                </a:solidFill>
                <a:latin typeface="Corbel"/>
                <a:cs typeface="Corbel"/>
                <a:sym typeface="Wingdings"/>
              </a:rPr>
              <a:t></a:t>
            </a:r>
            <a:r>
              <a:rPr lang="en-US" sz="1200" dirty="0">
                <a:solidFill>
                  <a:srgbClr val="000000"/>
                </a:solidFill>
                <a:latin typeface="Corbel"/>
                <a:cs typeface="Corbel"/>
              </a:rPr>
              <a:t> ___________________________.</a:t>
            </a:r>
          </a:p>
          <a:p>
            <a:endParaRPr lang="en-US" sz="3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Reabsorption is the process of returning __________, filtered plasma back to the ________________ system. The concentrated fluid that remains is _______________. </a:t>
            </a:r>
          </a:p>
          <a:p>
            <a:pPr>
              <a:lnSpc>
                <a:spcPct val="120000"/>
              </a:lnSpc>
            </a:pPr>
            <a:endParaRPr lang="en-US" sz="4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b="1" i="1" dirty="0">
                <a:solidFill>
                  <a:srgbClr val="000000"/>
                </a:solidFill>
                <a:latin typeface="Corbel"/>
                <a:cs typeface="Corbel"/>
              </a:rPr>
              <a:t>What else might be reabsorbed back into the blood? ____________________________________________________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500" b="1" i="1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b="1" i="1" dirty="0">
                <a:solidFill>
                  <a:srgbClr val="000000"/>
                </a:solidFill>
                <a:latin typeface="Corbel"/>
                <a:cs typeface="Corbel"/>
              </a:rPr>
              <a:t>What would happen if reabsorption did not occur? ____________________________________________________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92886" y="4435732"/>
            <a:ext cx="4023586" cy="4436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15- Cell Transport within the kidneys</a:t>
            </a:r>
          </a:p>
          <a:p>
            <a:endParaRPr lang="en-US" sz="3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Nephrons rely on ____________ or ______________ _________ ________________ to filter the blood and form urine. 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6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The passing of fluids and solutes occurs across the cell ______________ of the ___________________.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6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Materials are transported between the nephrons and the ______________ _______________ to help maintain ________________________. 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7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Nephrons have very active _____________-________________ pumps! </a:t>
            </a:r>
          </a:p>
          <a:p>
            <a:pPr>
              <a:lnSpc>
                <a:spcPct val="120000"/>
              </a:lnSpc>
            </a:pPr>
            <a:endParaRPr lang="en-US" sz="800" b="1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000000"/>
                </a:solidFill>
                <a:latin typeface="Corbel"/>
                <a:cs typeface="Corbel"/>
              </a:rPr>
              <a:t>Review the diagrams at this station.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What types of substances are being reabsorbed?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What types of substances are being secreted?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1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000" i="1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000" i="1" dirty="0">
                <a:solidFill>
                  <a:srgbClr val="000000"/>
                </a:solidFill>
                <a:latin typeface="Corbel"/>
                <a:cs typeface="Corbel"/>
              </a:rPr>
              <a:t>(If you are unsure of reabsorption vs. secretion, please come back after you have visited stations 13 and 14).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87810" y="3407006"/>
            <a:ext cx="4023586" cy="945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14- SECRETION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000000"/>
                </a:solidFill>
                <a:latin typeface="Corbel"/>
                <a:cs typeface="Corbel"/>
              </a:rPr>
              <a:t>Bloodstream </a:t>
            </a:r>
            <a:r>
              <a:rPr lang="en-US" sz="1200" dirty="0">
                <a:solidFill>
                  <a:srgbClr val="000000"/>
                </a:solidFill>
                <a:latin typeface="Corbel"/>
                <a:cs typeface="Corbel"/>
                <a:sym typeface="Wingdings"/>
              </a:rPr>
              <a:t></a:t>
            </a:r>
            <a:r>
              <a:rPr lang="en-US" sz="1200" dirty="0">
                <a:solidFill>
                  <a:srgbClr val="000000"/>
                </a:solidFill>
                <a:latin typeface="Corbel"/>
                <a:cs typeface="Corbel"/>
              </a:rPr>
              <a:t> ____________________.</a:t>
            </a:r>
          </a:p>
          <a:p>
            <a:endParaRPr lang="en-US" sz="1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Secretion is the movement of materials into the nephrons and these may include ions, __________________, and _________.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68" y="3580944"/>
            <a:ext cx="2688803" cy="2435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16- Relationship to Endocrine System (Homeostasis) 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What is ADH and what does it do?______________________________________________________________________.</a:t>
            </a:r>
          </a:p>
          <a:p>
            <a:pPr>
              <a:lnSpc>
                <a:spcPct val="110000"/>
              </a:lnSpc>
            </a:pPr>
            <a:endParaRPr lang="en-US" sz="5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How is the relationship between the kidneys and the endocrine system important for homeostasis? ________________________________________________________________________________________________________.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68" y="5896672"/>
            <a:ext cx="2688803" cy="3095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200" dirty="0">
                <a:solidFill>
                  <a:srgbClr val="000000"/>
                </a:solidFill>
                <a:latin typeface="Century Gothic"/>
                <a:cs typeface="Century Gothic"/>
              </a:rPr>
              <a:t>   </a:t>
            </a:r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17- </a:t>
            </a:r>
            <a:r>
              <a:rPr lang="en-US" sz="1100" b="1" dirty="0">
                <a:solidFill>
                  <a:srgbClr val="000000"/>
                </a:solidFill>
                <a:latin typeface="Century Gothic"/>
                <a:cs typeface="Century Gothic"/>
              </a:rPr>
              <a:t>CELL TRANSPORT and HOMEOSTASIS</a:t>
            </a:r>
            <a:endParaRPr lang="en-US" sz="500" b="1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Read the station and provide an example of how cell transport assists in homeostasis. _______________________ _____________________________________________________________________________________________________________________________________________________________________________________________________________________________________________________.</a:t>
            </a:r>
          </a:p>
          <a:p>
            <a:pPr>
              <a:lnSpc>
                <a:spcPct val="110000"/>
              </a:lnSpc>
            </a:pPr>
            <a:endParaRPr lang="en-US" sz="6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10000"/>
              </a:lnSpc>
            </a:pPr>
            <a:r>
              <a:rPr lang="en-US" sz="1100" i="1" dirty="0">
                <a:solidFill>
                  <a:srgbClr val="000000"/>
                </a:solidFill>
                <a:latin typeface="Corbel"/>
                <a:cs typeface="Corbel"/>
              </a:rPr>
              <a:t>What do you think happens if you are dehydrated? ________________________ ___________________________________.</a:t>
            </a:r>
          </a:p>
        </p:txBody>
      </p:sp>
      <p:pic>
        <p:nvPicPr>
          <p:cNvPr id="41" name="Picture 40" descr="135486198133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" y="5839467"/>
            <a:ext cx="310466" cy="43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5768" y="892855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0475" y="213191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237" y="3473426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368" y="528385"/>
            <a:ext cx="92845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>
                <a:noFill/>
              </a:rPr>
              <a:t>Vanessa Jason Biology Roots</a:t>
            </a:r>
            <a:endParaRPr kumimoji="1" lang="ja-JP" altLang="en-US" sz="500" dirty="0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928556"/>
            <a:ext cx="1050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800" dirty="0">
                <a:noFill/>
              </a:rPr>
              <a:t>© </a:t>
            </a:r>
            <a:r>
              <a:rPr lang="en-US" altLang="ja-JP" sz="800" dirty="0">
                <a:noFill/>
              </a:rPr>
              <a:t>Biology Roots, LLC</a:t>
            </a:r>
            <a:endParaRPr kumimoji="1" lang="ja-JP" altLang="en-US" sz="800" dirty="0">
              <a:noFill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328" y="56688"/>
            <a:ext cx="6775700" cy="1139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18- Urine Samples</a:t>
            </a:r>
            <a:endParaRPr lang="en-US" sz="3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Urine tests can be used to detect  _________________, diseases such as _____________, some _______________ transmitted ________________, _________________ and drugs. </a:t>
            </a:r>
          </a:p>
          <a:p>
            <a:pPr>
              <a:lnSpc>
                <a:spcPct val="120000"/>
              </a:lnSpc>
            </a:pPr>
            <a:endParaRPr lang="en-US" sz="300" i="1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i="1" dirty="0">
                <a:solidFill>
                  <a:srgbClr val="000000"/>
                </a:solidFill>
                <a:latin typeface="Corbel"/>
                <a:cs typeface="Corbel"/>
              </a:rPr>
              <a:t>*How do these substances get into your urine? ____________________________________________________ _____________________________________________________________________________________________.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8974320"/>
            <a:ext cx="8515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Biology Roots, LLC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28" y="1242085"/>
            <a:ext cx="3272386" cy="880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19- Color of Urine</a:t>
            </a:r>
            <a:endParaRPr lang="en-US" sz="300" b="1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What can the color of urine tell you? ____________________________________________</a:t>
            </a:r>
          </a:p>
          <a:p>
            <a:pPr>
              <a:lnSpc>
                <a:spcPct val="120000"/>
              </a:lnSpc>
            </a:pPr>
            <a:r>
              <a:rPr lang="en-US" sz="1100" i="1" dirty="0">
                <a:solidFill>
                  <a:srgbClr val="000000"/>
                </a:solidFill>
                <a:latin typeface="Corbel"/>
                <a:cs typeface="Corbel"/>
              </a:rPr>
              <a:t>Note the colors are the chart for your own health.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3646" y="1287849"/>
            <a:ext cx="3386382" cy="1711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20- </a:t>
            </a:r>
            <a:r>
              <a:rPr lang="en-US" sz="1200" b="1" spc="300" dirty="0">
                <a:solidFill>
                  <a:srgbClr val="000000"/>
                </a:solidFill>
                <a:latin typeface="Century Gothic"/>
                <a:cs typeface="Century Gothic"/>
              </a:rPr>
              <a:t>UTI</a:t>
            </a:r>
            <a:endParaRPr lang="en-US" sz="300" b="1" spc="3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What causes a UTI or bladder infection? ____________________________________________</a:t>
            </a:r>
          </a:p>
          <a:p>
            <a:pPr>
              <a:lnSpc>
                <a:spcPct val="120000"/>
              </a:lnSpc>
            </a:pPr>
            <a:endParaRPr lang="en-US" sz="5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How are UTIs treated? _________________________</a:t>
            </a:r>
          </a:p>
          <a:p>
            <a:pPr>
              <a:lnSpc>
                <a:spcPct val="120000"/>
              </a:lnSpc>
            </a:pPr>
            <a:endParaRPr lang="en-US" sz="4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How can you prevent UTIs? _____________________ _________________________________________________________________________________________.</a:t>
            </a:r>
          </a:p>
        </p:txBody>
      </p:sp>
      <p:pic>
        <p:nvPicPr>
          <p:cNvPr id="2" name="Picture 1" descr="bacteria-icon-2316230_960_7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64" y="1189755"/>
            <a:ext cx="563974" cy="5655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328" y="2205955"/>
            <a:ext cx="3272386" cy="917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21 </a:t>
            </a:r>
            <a:r>
              <a:rPr lang="mr-IN" sz="1200" b="1" dirty="0">
                <a:solidFill>
                  <a:srgbClr val="000000"/>
                </a:solidFill>
                <a:latin typeface="Century Gothic"/>
                <a:cs typeface="Century Gothic"/>
              </a:rPr>
              <a:t>–</a:t>
            </a:r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 Dialysis</a:t>
            </a:r>
            <a:r>
              <a:rPr lang="en-US" sz="1100" i="1" dirty="0">
                <a:solidFill>
                  <a:srgbClr val="000000"/>
                </a:solidFill>
                <a:latin typeface="Corbel"/>
                <a:cs typeface="Corbel"/>
              </a:rPr>
              <a:t>- </a:t>
            </a: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a treatment that takes over your _______________ ______________ for patients that have kidney _________________.  Dialysis has been around since ____________.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28" y="3183334"/>
            <a:ext cx="3272386" cy="3484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Station 22 </a:t>
            </a:r>
            <a:r>
              <a:rPr lang="mr-IN" sz="1200" b="1" dirty="0">
                <a:solidFill>
                  <a:srgbClr val="000000"/>
                </a:solidFill>
                <a:latin typeface="Century Gothic"/>
                <a:cs typeface="Century Gothic"/>
              </a:rPr>
              <a:t>–</a:t>
            </a:r>
            <a:r>
              <a:rPr lang="en-US" sz="1200" b="1" dirty="0">
                <a:solidFill>
                  <a:srgbClr val="000000"/>
                </a:solidFill>
                <a:latin typeface="Century Gothic"/>
                <a:cs typeface="Century Gothic"/>
              </a:rPr>
              <a:t> Interesting Facts!</a:t>
            </a:r>
          </a:p>
          <a:p>
            <a:pPr>
              <a:lnSpc>
                <a:spcPct val="120000"/>
              </a:lnSpc>
            </a:pPr>
            <a:endParaRPr lang="en-US" sz="5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Can you drink your pee for survival? __________! But only if it is _________________. </a:t>
            </a:r>
          </a:p>
          <a:p>
            <a:pPr>
              <a:lnSpc>
                <a:spcPct val="120000"/>
              </a:lnSpc>
            </a:pPr>
            <a:endParaRPr lang="en-US" sz="5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Does holding in your pee cause a bladder infection? ____! But if you hold it frequently it can give any present bacteria more time to _______________, which can lead to an infection. </a:t>
            </a:r>
          </a:p>
          <a:p>
            <a:pPr>
              <a:lnSpc>
                <a:spcPct val="120000"/>
              </a:lnSpc>
            </a:pPr>
            <a:endParaRPr lang="en-US" sz="6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The kidneys filter about __________ of blood each day. Why don’t we urinate this amount each day? _____________________________! </a:t>
            </a:r>
          </a:p>
          <a:p>
            <a:pPr>
              <a:lnSpc>
                <a:spcPct val="120000"/>
              </a:lnSpc>
            </a:pPr>
            <a:endParaRPr lang="en-US" sz="6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Why is pee yellow? __________________________ ____________________________________________</a:t>
            </a:r>
          </a:p>
          <a:p>
            <a:pPr>
              <a:lnSpc>
                <a:spcPct val="120000"/>
              </a:lnSpc>
            </a:pPr>
            <a:endParaRPr lang="en-US" sz="500" dirty="0">
              <a:solidFill>
                <a:srgbClr val="000000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000000"/>
                </a:solidFill>
                <a:latin typeface="Corbel"/>
                <a:cs typeface="Corbel"/>
              </a:rPr>
              <a:t>How long does it take for the kidneys to filter your entire blood supply? 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79715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22086</TotalTime>
  <Words>1043</Words>
  <Application>Microsoft Office PowerPoint</Application>
  <PresentationFormat>On-screen Show (4:3)</PresentationFormat>
  <Paragraphs>205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Corbel</vt:lpstr>
      <vt:lpstr>Helvetica</vt:lpstr>
      <vt:lpstr>Office Theme</vt:lpstr>
      <vt:lpstr>Name: ____________________________________________________ Date: ____________________________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Name: ____________________________________________________ Date: ____________________________ </dc:title>
  <dc:creator>Jeff Jason</dc:creator>
  <cp:lastModifiedBy>Cote, Monica    (ASD-W)</cp:lastModifiedBy>
  <cp:revision>195</cp:revision>
  <cp:lastPrinted>2018-07-07T15:11:08Z</cp:lastPrinted>
  <dcterms:created xsi:type="dcterms:W3CDTF">2018-04-24T19:56:50Z</dcterms:created>
  <dcterms:modified xsi:type="dcterms:W3CDTF">2022-01-11T20:28:07Z</dcterms:modified>
</cp:coreProperties>
</file>