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9" r:id="rId3"/>
    <p:sldId id="260" r:id="rId4"/>
    <p:sldId id="261" r:id="rId5"/>
    <p:sldId id="266" r:id="rId6"/>
    <p:sldId id="264" r:id="rId7"/>
    <p:sldId id="267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/>
    <p:restoredTop sz="94662"/>
  </p:normalViewPr>
  <p:slideViewPr>
    <p:cSldViewPr snapToGrid="0" snapToObjects="1">
      <p:cViewPr varScale="1">
        <p:scale>
          <a:sx n="104" d="100"/>
          <a:sy n="104" d="100"/>
        </p:scale>
        <p:origin x="216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17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79953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6256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49914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4113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98303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888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7742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8366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8769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319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0124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8912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664C608-40B1-4030-A28D-5B74BC98ADCE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064973"/>
      </p:ext>
    </p:extLst>
  </p:cSld>
  <p:clrMapOvr>
    <a:masterClrMapping/>
  </p:clrMapOvr>
  <p:transition spd="slow">
    <p:push dir="u"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11/24/21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06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A1F9F-0DDF-4340-9193-8C4413BED4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0000" dirty="0"/>
              <a:t>Homeostasis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25E775-3535-C04C-87E2-D439D85D16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37882"/>
          </a:xfrm>
        </p:spPr>
        <p:txBody>
          <a:bodyPr>
            <a:noAutofit/>
          </a:bodyPr>
          <a:lstStyle/>
          <a:p>
            <a:r>
              <a:rPr lang="en-US" sz="2500" dirty="0">
                <a:latin typeface="Century Gothic" panose="020B0502020202020204" pitchFamily="34" charset="0"/>
              </a:rPr>
              <a:t>Unit 3 – Equilibrium</a:t>
            </a:r>
          </a:p>
          <a:p>
            <a:r>
              <a:rPr lang="en-US" sz="2500" dirty="0">
                <a:latin typeface="Century Gothic" panose="020B0502020202020204" pitchFamily="34" charset="0"/>
              </a:rPr>
              <a:t>Ms. </a:t>
            </a:r>
            <a:r>
              <a:rPr lang="en-US" sz="2500" dirty="0" err="1">
                <a:latin typeface="Century Gothic" panose="020B0502020202020204" pitchFamily="34" charset="0"/>
              </a:rPr>
              <a:t>Côté</a:t>
            </a:r>
            <a:r>
              <a:rPr lang="en-US" sz="2500" dirty="0">
                <a:latin typeface="Century Gothic" panose="020B0502020202020204" pitchFamily="34" charset="0"/>
              </a:rPr>
              <a:t> &amp; Ms. Auger</a:t>
            </a:r>
          </a:p>
        </p:txBody>
      </p:sp>
    </p:spTree>
    <p:extLst>
      <p:ext uri="{BB962C8B-B14F-4D97-AF65-F5344CB8AC3E}">
        <p14:creationId xmlns:p14="http://schemas.microsoft.com/office/powerpoint/2010/main" val="191075072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8DDB0-2EE8-364B-936B-5596E8CBE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Homeostasis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25C2C-D5EC-8340-BFE7-97203ED1D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357120"/>
            <a:ext cx="10554574" cy="3501678"/>
          </a:xfrm>
        </p:spPr>
        <p:txBody>
          <a:bodyPr anchor="t">
            <a:normAutofit/>
          </a:bodyPr>
          <a:lstStyle/>
          <a:p>
            <a:r>
              <a:rPr lang="en-US" sz="2000" u="sng" dirty="0"/>
              <a:t>Homeostasis</a:t>
            </a:r>
            <a:r>
              <a:rPr lang="en-US" sz="2000" dirty="0"/>
              <a:t> – the process by which organisms keep internal conditions relatively constant despite changes in external environments</a:t>
            </a:r>
          </a:p>
          <a:p>
            <a:r>
              <a:rPr lang="en-US" sz="2000" dirty="0"/>
              <a:t>Works to keep balance and remain at steady state</a:t>
            </a:r>
          </a:p>
          <a:p>
            <a:r>
              <a:rPr lang="en-US" sz="2000" dirty="0"/>
              <a:t>Prevents major extremes in one direction or the other</a:t>
            </a:r>
          </a:p>
          <a:p>
            <a:pPr lvl="1"/>
            <a:r>
              <a:rPr lang="en-US" sz="2000" dirty="0"/>
              <a:t>Ex. hypothermia </a:t>
            </a:r>
            <a:r>
              <a:rPr lang="en-US" sz="2000" dirty="0">
                <a:sym typeface="Wingdings" pitchFamily="2" charset="2"/>
              </a:rPr>
              <a:t> extreme cold</a:t>
            </a:r>
          </a:p>
          <a:p>
            <a:pPr lvl="1"/>
            <a:r>
              <a:rPr lang="en-US" sz="2000" dirty="0">
                <a:sym typeface="Wingdings" pitchFamily="2" charset="2"/>
              </a:rPr>
              <a:t>Ex. heat stroke  extreme heat</a:t>
            </a:r>
            <a:endParaRPr lang="en-US" sz="2000" dirty="0"/>
          </a:p>
          <a:p>
            <a:r>
              <a:rPr lang="en-US" sz="2000" dirty="0"/>
              <a:t>Maintained by feedback loops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pPr marL="457200" lvl="1" indent="0">
              <a:buNone/>
            </a:pPr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1766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1004-68D9-9043-BB82-668AC7891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Feedback Loops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C6BC-1DD7-B543-A313-ADD080D80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062717"/>
            <a:ext cx="10554574" cy="4795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Parts of a Feedback Loop</a:t>
            </a:r>
          </a:p>
          <a:p>
            <a:r>
              <a:rPr lang="en-US" sz="2000" u="sng" dirty="0"/>
              <a:t>Control </a:t>
            </a:r>
            <a:r>
              <a:rPr lang="en-US" sz="2000" u="sng" dirty="0" err="1"/>
              <a:t>centre</a:t>
            </a:r>
            <a:r>
              <a:rPr lang="en-US" sz="2000" u="sng" dirty="0"/>
              <a:t> </a:t>
            </a:r>
            <a:r>
              <a:rPr lang="en-US" sz="2000" dirty="0"/>
              <a:t>– receives and processes information </a:t>
            </a:r>
            <a:r>
              <a:rPr lang="en-US" sz="2000" dirty="0">
                <a:sym typeface="Wingdings" pitchFamily="2" charset="2"/>
              </a:rPr>
              <a:t> integration center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>
                <a:sym typeface="Wingdings" pitchFamily="2" charset="2"/>
              </a:rPr>
              <a:t>Stimulus</a:t>
            </a:r>
            <a:r>
              <a:rPr lang="en-US" sz="2000" dirty="0">
                <a:sym typeface="Wingdings" pitchFamily="2" charset="2"/>
              </a:rPr>
              <a:t> – produces change in the variable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>
                <a:sym typeface="Wingdings" pitchFamily="2" charset="2"/>
              </a:rPr>
              <a:t>Receptor</a:t>
            </a:r>
            <a:r>
              <a:rPr lang="en-US" sz="2000" dirty="0">
                <a:sym typeface="Wingdings" pitchFamily="2" charset="2"/>
              </a:rPr>
              <a:t> – sensing component responsible for monitoring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>
                <a:sym typeface="Wingdings" pitchFamily="2" charset="2"/>
              </a:rPr>
              <a:t>Effector</a:t>
            </a:r>
            <a:r>
              <a:rPr lang="en-US" sz="2000" dirty="0">
                <a:sym typeface="Wingdings" pitchFamily="2" charset="2"/>
              </a:rPr>
              <a:t> – responds to commands of the control center with a response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u="sng" dirty="0">
                <a:sym typeface="Wingdings" pitchFamily="2" charset="2"/>
              </a:rPr>
              <a:t>Response</a:t>
            </a:r>
            <a:r>
              <a:rPr lang="en-US" sz="2000" dirty="0">
                <a:sym typeface="Wingdings" pitchFamily="2" charset="2"/>
              </a:rPr>
              <a:t> – increases or decreases the stimulus</a:t>
            </a: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b="1" dirty="0">
                <a:sym typeface="Wingdings" pitchFamily="2" charset="2"/>
              </a:rPr>
              <a:t>2 Types of Feedback Loops</a:t>
            </a:r>
          </a:p>
          <a:p>
            <a:pPr marL="457200" indent="-457200">
              <a:buAutoNum type="arabicPeriod"/>
            </a:pPr>
            <a:r>
              <a:rPr lang="en-US" sz="2000" dirty="0">
                <a:sym typeface="Wingdings" pitchFamily="2" charset="2"/>
              </a:rPr>
              <a:t>Negative feedback loops</a:t>
            </a:r>
          </a:p>
          <a:p>
            <a:pPr marL="457200" indent="-457200">
              <a:buAutoNum type="arabicPeriod"/>
            </a:pPr>
            <a:r>
              <a:rPr lang="en-US" sz="2000" dirty="0">
                <a:sym typeface="Wingdings" pitchFamily="2" charset="2"/>
              </a:rPr>
              <a:t>Positive feedback loops</a:t>
            </a:r>
          </a:p>
        </p:txBody>
      </p:sp>
    </p:spTree>
    <p:extLst>
      <p:ext uri="{BB962C8B-B14F-4D97-AF65-F5344CB8AC3E}">
        <p14:creationId xmlns:p14="http://schemas.microsoft.com/office/powerpoint/2010/main" val="2104198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59940-2117-D145-ABDE-836425E8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Negative Feedback Loops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A55A-E518-5648-96E5-487E999E19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582088" cy="4093453"/>
          </a:xfrm>
        </p:spPr>
        <p:txBody>
          <a:bodyPr>
            <a:normAutofit/>
          </a:bodyPr>
          <a:lstStyle/>
          <a:p>
            <a:r>
              <a:rPr lang="en-US" sz="2000" dirty="0"/>
              <a:t>Aid in self-regulation</a:t>
            </a:r>
          </a:p>
          <a:p>
            <a:r>
              <a:rPr lang="en-US" sz="2000" dirty="0"/>
              <a:t>Useful for maintaining an optimal state within specific boundaries</a:t>
            </a:r>
          </a:p>
          <a:p>
            <a:r>
              <a:rPr lang="en-US" sz="2000" dirty="0"/>
              <a:t>Very common  in human body and life</a:t>
            </a:r>
          </a:p>
          <a:p>
            <a:r>
              <a:rPr lang="en-US" sz="2000" dirty="0"/>
              <a:t>Also known as feedback inhibition</a:t>
            </a:r>
          </a:p>
          <a:p>
            <a:pPr>
              <a:tabLst>
                <a:tab pos="1944688" algn="l"/>
              </a:tabLst>
            </a:pPr>
            <a:r>
              <a:rPr lang="en-US" sz="2000" dirty="0"/>
              <a:t>Example: thermoregulation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956AF1A-6359-5348-9D91-936FA51970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859" y="2407097"/>
            <a:ext cx="3626091" cy="3908643"/>
          </a:xfrm>
        </p:spPr>
      </p:pic>
    </p:spTree>
    <p:extLst>
      <p:ext uri="{BB962C8B-B14F-4D97-AF65-F5344CB8AC3E}">
        <p14:creationId xmlns:p14="http://schemas.microsoft.com/office/powerpoint/2010/main" val="2629116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392B-57A1-5844-AF3E-D737F2C05D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6688" y="2222287"/>
            <a:ext cx="5741582" cy="3638763"/>
          </a:xfrm>
        </p:spPr>
        <p:txBody>
          <a:bodyPr>
            <a:normAutofit/>
          </a:bodyPr>
          <a:lstStyle/>
          <a:p>
            <a:r>
              <a:rPr lang="en-US" sz="2000" dirty="0"/>
              <a:t>Set thermostat to 20 degrees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b="1" dirty="0">
                <a:sym typeface="Wingdings" pitchFamily="2" charset="2"/>
              </a:rPr>
              <a:t>temp drops below thermostat setting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		 sensor switches furnace ON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			 furnace produces heat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				 house warms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554D4C-644E-5F4E-B354-C7CCC0AFD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2222286"/>
            <a:ext cx="5572194" cy="3977345"/>
          </a:xfrm>
        </p:spPr>
        <p:txBody>
          <a:bodyPr>
            <a:normAutofit/>
          </a:bodyPr>
          <a:lstStyle/>
          <a:p>
            <a:r>
              <a:rPr lang="en-US" sz="2000" dirty="0"/>
              <a:t>Set thermostat to 20 degrees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b="1" dirty="0">
                <a:sym typeface="Wingdings" pitchFamily="2" charset="2"/>
              </a:rPr>
              <a:t>temp increases above setting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		TRY THIS ON YOUR OWN</a:t>
            </a: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6193299-E83E-D844-8D91-529245DD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Example: thermostat </a:t>
            </a:r>
          </a:p>
        </p:txBody>
      </p:sp>
    </p:spTree>
    <p:extLst>
      <p:ext uri="{BB962C8B-B14F-4D97-AF65-F5344CB8AC3E}">
        <p14:creationId xmlns:p14="http://schemas.microsoft.com/office/powerpoint/2010/main" val="1368342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2F0E2-1ED3-8546-919B-FE016CF7B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Example: thermoregulation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05EC-A085-E741-BB0C-45706D56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88" y="1828800"/>
            <a:ext cx="461152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Let’s do this one together:</a:t>
            </a:r>
          </a:p>
          <a:p>
            <a:r>
              <a:rPr lang="en-US" sz="2000" dirty="0"/>
              <a:t>Body temp </a:t>
            </a:r>
            <a:r>
              <a:rPr lang="en-US" sz="2000" b="1" dirty="0"/>
              <a:t>increases</a:t>
            </a:r>
            <a:r>
              <a:rPr lang="en-US" sz="2000" dirty="0"/>
              <a:t>	 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Sensed by nerve cell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Activates cooling mechanism (sweating)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Body temp </a:t>
            </a:r>
            <a:r>
              <a:rPr lang="en-US" sz="2000" b="1" dirty="0">
                <a:sym typeface="Wingdings" pitchFamily="2" charset="2"/>
              </a:rPr>
              <a:t>decreases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Sensed by nerve cell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Activates heating mechanism (shivering)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Body temp </a:t>
            </a:r>
            <a:r>
              <a:rPr lang="en-US" sz="2000" b="1" dirty="0">
                <a:sym typeface="Wingdings" pitchFamily="2" charset="2"/>
              </a:rPr>
              <a:t>increases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A6411-D2DE-5C4D-9CAE-7AC9483E7A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306" y="2487343"/>
            <a:ext cx="7511788" cy="36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378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E4DDF-0A3B-7546-9427-67B2E3478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 &amp; Match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32B48-73AF-7947-AB84-74FF7EBC5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456203"/>
            <a:ext cx="10230436" cy="41785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It is a blazing hot day in Mrs. Cote’s classroom. Match the following: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Body temp increases</a:t>
            </a:r>
          </a:p>
          <a:p>
            <a:pPr marL="0" indent="0">
              <a:buNone/>
            </a:pPr>
            <a:r>
              <a:rPr lang="en-US" sz="2000" dirty="0"/>
              <a:t>	 </a:t>
            </a: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Cooling mechanism (sweating)</a:t>
            </a: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Nerve cell</a:t>
            </a:r>
          </a:p>
          <a:p>
            <a:pPr marL="0" indent="0"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sz="2000" dirty="0">
                <a:sym typeface="Wingdings" pitchFamily="2" charset="2"/>
              </a:rPr>
              <a:t>Body temp decreases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13BCA0-370C-DB46-A991-8DA440C73B92}"/>
              </a:ext>
            </a:extLst>
          </p:cNvPr>
          <p:cNvSpPr txBox="1">
            <a:spLocks/>
          </p:cNvSpPr>
          <p:nvPr/>
        </p:nvSpPr>
        <p:spPr>
          <a:xfrm>
            <a:off x="6619589" y="2679487"/>
            <a:ext cx="4762410" cy="41785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/>
              <a:t>Effector</a:t>
            </a:r>
          </a:p>
          <a:p>
            <a:pPr marL="0" indent="0">
              <a:buFont typeface="Wingdings 2" charset="2"/>
              <a:buNone/>
            </a:pPr>
            <a:r>
              <a:rPr lang="en-US" sz="2000" dirty="0"/>
              <a:t>	 </a:t>
            </a:r>
          </a:p>
          <a:p>
            <a:pPr marL="0" indent="0">
              <a:buFont typeface="Wingdings 2" charset="2"/>
              <a:buNone/>
            </a:pPr>
            <a:r>
              <a:rPr lang="en-US" sz="2000" dirty="0">
                <a:sym typeface="Wingdings" pitchFamily="2" charset="2"/>
              </a:rPr>
              <a:t>Response</a:t>
            </a:r>
          </a:p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>
                <a:sym typeface="Wingdings" pitchFamily="2" charset="2"/>
              </a:rPr>
              <a:t>Stimulus</a:t>
            </a:r>
          </a:p>
          <a:p>
            <a:pPr marL="0" indent="0">
              <a:buFont typeface="Wingdings 2" charset="2"/>
              <a:buNone/>
            </a:pPr>
            <a:endParaRPr lang="en-US" sz="2000" dirty="0">
              <a:sym typeface="Wingdings" pitchFamily="2" charset="2"/>
            </a:endParaRPr>
          </a:p>
          <a:p>
            <a:pPr marL="0" indent="0">
              <a:buFont typeface="Wingdings 2" charset="2"/>
              <a:buNone/>
            </a:pPr>
            <a:r>
              <a:rPr lang="en-US" sz="2000" dirty="0">
                <a:sym typeface="Wingdings" pitchFamily="2" charset="2"/>
              </a:rPr>
              <a:t>Receptor</a:t>
            </a:r>
            <a:endParaRPr lang="en-US" sz="2000" dirty="0"/>
          </a:p>
          <a:p>
            <a:endParaRPr lang="en-US" sz="20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1374129-56E3-8F40-BCCF-D635187BD930}"/>
              </a:ext>
            </a:extLst>
          </p:cNvPr>
          <p:cNvCxnSpPr/>
          <p:nvPr/>
        </p:nvCxnSpPr>
        <p:spPr>
          <a:xfrm>
            <a:off x="3614738" y="3443288"/>
            <a:ext cx="3004851" cy="1757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49245A-2C2D-B04A-8E97-CC0ED501D633}"/>
              </a:ext>
            </a:extLst>
          </p:cNvPr>
          <p:cNvCxnSpPr>
            <a:cxnSpLocks/>
          </p:cNvCxnSpPr>
          <p:nvPr/>
        </p:nvCxnSpPr>
        <p:spPr>
          <a:xfrm flipV="1">
            <a:off x="4814888" y="3443288"/>
            <a:ext cx="1804701" cy="885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A1E67F2-33ED-594B-B7B1-A7098AFE3843}"/>
              </a:ext>
            </a:extLst>
          </p:cNvPr>
          <p:cNvCxnSpPr/>
          <p:nvPr/>
        </p:nvCxnSpPr>
        <p:spPr>
          <a:xfrm>
            <a:off x="2286000" y="5200650"/>
            <a:ext cx="4333589" cy="85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4F083C-E99F-9B44-89AB-408EE6840DBE}"/>
              </a:ext>
            </a:extLst>
          </p:cNvPr>
          <p:cNvCxnSpPr>
            <a:cxnSpLocks/>
          </p:cNvCxnSpPr>
          <p:nvPr/>
        </p:nvCxnSpPr>
        <p:spPr>
          <a:xfrm flipV="1">
            <a:off x="3614738" y="4329113"/>
            <a:ext cx="3004851" cy="175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E7B7C6A4-670B-7046-B56D-112E852D042D}"/>
              </a:ext>
            </a:extLst>
          </p:cNvPr>
          <p:cNvSpPr/>
          <p:nvPr/>
        </p:nvSpPr>
        <p:spPr>
          <a:xfrm>
            <a:off x="8710328" y="4329113"/>
            <a:ext cx="3205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ym typeface="Wingdings" pitchFamily="2" charset="2"/>
              </a:rPr>
              <a:t>Extension: </a:t>
            </a:r>
            <a:r>
              <a:rPr lang="en-US" dirty="0">
                <a:sym typeface="Wingdings" pitchFamily="2" charset="2"/>
              </a:rPr>
              <a:t>What would the control center be?  Why do you think so?</a:t>
            </a:r>
          </a:p>
        </p:txBody>
      </p:sp>
    </p:spTree>
    <p:extLst>
      <p:ext uri="{BB962C8B-B14F-4D97-AF65-F5344CB8AC3E}">
        <p14:creationId xmlns:p14="http://schemas.microsoft.com/office/powerpoint/2010/main" val="2702900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87B8-25BE-5545-A8B8-F73CFC150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Positive Feedback Loops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8D7BBCF-78AA-AF48-83C8-66FFD397EAD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646" y="2471881"/>
            <a:ext cx="4635413" cy="3638550"/>
          </a:xfrm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E9F88B8-FD8B-AA4E-9089-DC6AE3F3A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increase the impact of a disturbance to the system</a:t>
            </a:r>
          </a:p>
          <a:p>
            <a:r>
              <a:rPr lang="en-US" sz="2000" dirty="0"/>
              <a:t>Not very common</a:t>
            </a:r>
          </a:p>
          <a:p>
            <a:r>
              <a:rPr lang="en-US" sz="2000" dirty="0"/>
              <a:t>Example: blood clotting</a:t>
            </a:r>
          </a:p>
        </p:txBody>
      </p:sp>
    </p:spTree>
    <p:extLst>
      <p:ext uri="{BB962C8B-B14F-4D97-AF65-F5344CB8AC3E}">
        <p14:creationId xmlns:p14="http://schemas.microsoft.com/office/powerpoint/2010/main" val="33439657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AA7D-BB24-2742-A756-59994AE1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/>
              <a:t>Example: blood clotting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738C8-9397-AF41-886E-81371D87B9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8585" y="2222287"/>
            <a:ext cx="6377353" cy="4272726"/>
          </a:xfrm>
        </p:spPr>
        <p:txBody>
          <a:bodyPr>
            <a:normAutofit/>
          </a:bodyPr>
          <a:lstStyle/>
          <a:p>
            <a:r>
              <a:rPr lang="en-US" sz="2000" dirty="0"/>
              <a:t>You are so excited to get to Mrs. Cote’s class when you trip, fall and scrap your leg. You start bleeding, but a few minutes later you have stopped bleeding. Lets analyze the feedback loop that is in place.</a:t>
            </a:r>
          </a:p>
          <a:p>
            <a:r>
              <a:rPr lang="en-US" sz="2000" dirty="0"/>
              <a:t>Break/tear in blood vessel wall (when you fell)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Platelets go to site of injury and release chemicals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Released chemicals attract more platelets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Platelet block forms</a:t>
            </a:r>
          </a:p>
          <a:p>
            <a:pPr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Bleeding stops 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9F3F76-FC34-464D-81B6-DFCA4F9079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572" y="2421793"/>
            <a:ext cx="4935004" cy="387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452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{027E722B-6DA4-C740-BF93-BE9E79E5FCB6}tf10001121</Template>
  <TotalTime>187</TotalTime>
  <Words>406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2</vt:lpstr>
      <vt:lpstr>Quotable</vt:lpstr>
      <vt:lpstr>Homeostasis</vt:lpstr>
      <vt:lpstr>Homeostasis</vt:lpstr>
      <vt:lpstr>Feedback Loops </vt:lpstr>
      <vt:lpstr>Negative Feedback Loops</vt:lpstr>
      <vt:lpstr>Example: thermostat </vt:lpstr>
      <vt:lpstr>Example: thermoregulation</vt:lpstr>
      <vt:lpstr>Mix &amp; Match</vt:lpstr>
      <vt:lpstr>Positive Feedback Loops</vt:lpstr>
      <vt:lpstr>Example: blood clotting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Homeostasis</dc:title>
  <dc:creator>Jessica Auger</dc:creator>
  <cp:lastModifiedBy>Jessica Auger</cp:lastModifiedBy>
  <cp:revision>30</cp:revision>
  <dcterms:created xsi:type="dcterms:W3CDTF">2021-11-16T00:30:13Z</dcterms:created>
  <dcterms:modified xsi:type="dcterms:W3CDTF">2021-11-24T13:32:32Z</dcterms:modified>
</cp:coreProperties>
</file>