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9" r:id="rId7"/>
    <p:sldId id="268" r:id="rId8"/>
    <p:sldId id="260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3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3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51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5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3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63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8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8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9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56927B1C-2055-4F66-A747-7DB82B79E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BA92B251-4A53-4024-BFEB-4894511C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69106" cy="6858000"/>
          </a:xfrm>
          <a:prstGeom prst="rect">
            <a:avLst/>
          </a:prstGeom>
          <a:ln>
            <a:noFill/>
          </a:ln>
          <a:effectLst>
            <a:outerShdw blurRad="381000" dist="2540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631C9-7D21-9746-B10E-9E3D8F037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07" y="1537935"/>
            <a:ext cx="4582492" cy="1891064"/>
          </a:xfrm>
        </p:spPr>
        <p:txBody>
          <a:bodyPr>
            <a:normAutofit/>
          </a:bodyPr>
          <a:lstStyle/>
          <a:p>
            <a:r>
              <a:rPr lang="en-US" dirty="0"/>
              <a:t>The Circulatory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C0FA1-42FD-D147-A6C5-852A92170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607" y="3739486"/>
            <a:ext cx="4582492" cy="2247795"/>
          </a:xfrm>
        </p:spPr>
        <p:txBody>
          <a:bodyPr>
            <a:normAutofit/>
          </a:bodyPr>
          <a:lstStyle/>
          <a:p>
            <a:r>
              <a:rPr lang="en-US" dirty="0"/>
              <a:t>Outcome 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D2253-BAAE-F941-B734-6EC0237B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957" y="345171"/>
            <a:ext cx="4079343" cy="61343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448B8-5E47-4A21-B872-FCB55AD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EA50-BC74-C447-B4BD-7DABCE6A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AF42-FF67-DF49-A538-9BD4CD13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0126"/>
            <a:ext cx="10380572" cy="378514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Approximately the size of a clenched fist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Beats an average of 72 times per minute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Protected by a sac of tissue called the </a:t>
            </a:r>
            <a:r>
              <a:rPr lang="en-CA" sz="1800" b="1" dirty="0"/>
              <a:t>pericardium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Two layers of epithelial and connective tissue that are on either side of a layer of muscle called the </a:t>
            </a:r>
            <a:r>
              <a:rPr lang="en-CA" sz="1800" b="1" dirty="0"/>
              <a:t>myocardium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/>
              <a:t>Septum</a:t>
            </a:r>
            <a:r>
              <a:rPr lang="en-CA" sz="1800" dirty="0"/>
              <a:t> separates right and left side of the heart</a:t>
            </a:r>
          </a:p>
          <a:p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u="sng" dirty="0"/>
              <a:t>Pulmonary circulation </a:t>
            </a:r>
            <a:r>
              <a:rPr lang="en-CA" sz="1800" dirty="0"/>
              <a:t>– circulates blood from the heart </a:t>
            </a:r>
            <a:r>
              <a:rPr lang="en-CA" sz="1800" b="1" dirty="0"/>
              <a:t>to the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u="sng" dirty="0"/>
              <a:t>Systemic circulation </a:t>
            </a:r>
            <a:r>
              <a:rPr lang="en-CA" sz="1800" dirty="0"/>
              <a:t>- oxygen rich blood pumped from the heart </a:t>
            </a:r>
            <a:r>
              <a:rPr lang="en-CA" sz="1800" b="1" dirty="0"/>
              <a:t>to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7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EE73-7030-6547-8066-A6891725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58B2-BE0C-434F-87B3-FDA78348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410787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800" dirty="0"/>
              <a:t>Contractions begin in a small group of cardiac muscle fibres called the sinoatrial node (</a:t>
            </a:r>
            <a:r>
              <a:rPr lang="en-CA" sz="1800" b="1" dirty="0"/>
              <a:t>SA node</a:t>
            </a:r>
            <a:r>
              <a:rPr lang="en-CA" sz="1800" dirty="0"/>
              <a:t>)</a:t>
            </a:r>
          </a:p>
          <a:p>
            <a:pPr lvl="1"/>
            <a:r>
              <a:rPr lang="en-CA" sz="1200" dirty="0"/>
              <a:t>	</a:t>
            </a:r>
            <a:r>
              <a:rPr lang="en-CA" sz="1800" b="1" dirty="0"/>
              <a:t>SA Node = pacemaker of the heart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Impulse spreads from SA node to the atria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Impulse picked up by atrioventricular node (</a:t>
            </a:r>
            <a:r>
              <a:rPr lang="en-CA" sz="1800" b="1" dirty="0"/>
              <a:t>AV Node</a:t>
            </a:r>
            <a:r>
              <a:rPr lang="en-CA" sz="1800" dirty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Impulse is carried to a network of fibres in the ventricles </a:t>
            </a:r>
            <a:r>
              <a:rPr lang="en-CA" sz="1800" dirty="0">
                <a:sym typeface="Wingdings" pitchFamily="2" charset="2"/>
              </a:rPr>
              <a:t> </a:t>
            </a:r>
            <a:r>
              <a:rPr lang="en-CA" sz="1800" b="1" dirty="0">
                <a:sym typeface="Wingdings" pitchFamily="2" charset="2"/>
              </a:rPr>
              <a:t>bundle of His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Rate of heartbeat (heart rate) depends on the body's need for oxygen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CA" sz="1500" dirty="0"/>
              <a:t>Need more oxygen </a:t>
            </a:r>
            <a:r>
              <a:rPr lang="en-CA" sz="1500" dirty="0">
                <a:sym typeface="Wingdings" pitchFamily="2" charset="2"/>
              </a:rPr>
              <a:t> heart beats </a:t>
            </a:r>
            <a:r>
              <a:rPr lang="en-CA" sz="1500" b="1" dirty="0">
                <a:sym typeface="Wingdings" pitchFamily="2" charset="2"/>
              </a:rPr>
              <a:t>faster</a:t>
            </a:r>
            <a:endParaRPr lang="en-CA" sz="1500" dirty="0">
              <a:sym typeface="Wingdings" pitchFamily="2" charset="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CA" sz="1500" dirty="0">
                <a:sym typeface="Wingdings" pitchFamily="2" charset="2"/>
              </a:rPr>
              <a:t>Do not need more oxygen (homeostasis)  heart beats </a:t>
            </a:r>
            <a:r>
              <a:rPr lang="en-CA" sz="1500" b="1" dirty="0">
                <a:sym typeface="Wingdings" pitchFamily="2" charset="2"/>
              </a:rPr>
              <a:t>slower</a:t>
            </a:r>
            <a:endParaRPr lang="en-CA" sz="1500" dirty="0"/>
          </a:p>
          <a:p>
            <a:r>
              <a:rPr lang="en-CA" sz="1800" b="1" dirty="0"/>
              <a:t>Extension:</a:t>
            </a:r>
            <a:r>
              <a:rPr lang="en-CA" sz="1800" dirty="0"/>
              <a:t> do both the atrium and ventricles contract at once? Why or why not?</a:t>
            </a:r>
          </a:p>
          <a:p>
            <a:r>
              <a:rPr lang="en-CA" sz="1800" b="1" dirty="0"/>
              <a:t>Extension:</a:t>
            </a:r>
            <a:r>
              <a:rPr lang="en-CA" sz="1800" dirty="0"/>
              <a:t> what effect would exercise have on your heart rate?</a:t>
            </a:r>
            <a:endParaRPr lang="en-CA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59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9239D-F494-C14D-8855-A8446F51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11" y="139699"/>
            <a:ext cx="4146177" cy="65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86715-6DBA-6749-AB55-2BFB6F11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956281"/>
            <a:ext cx="4230482" cy="2010284"/>
          </a:xfrm>
        </p:spPr>
        <p:txBody>
          <a:bodyPr anchor="b">
            <a:normAutofit/>
          </a:bodyPr>
          <a:lstStyle/>
          <a:p>
            <a:r>
              <a:rPr lang="en-US" dirty="0"/>
              <a:t>OP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5961B-F8C5-E547-9277-0D5E16F1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3446553"/>
            <a:ext cx="4230482" cy="2931459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Complete the Parts of the Heart OP using your lesson notes and textbook pages 942-947 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ym typeface="Wingdings" pitchFamily="2" charset="2"/>
              </a:rPr>
              <a:t>	 we will review this tomorrow</a:t>
            </a:r>
            <a:endParaRPr lang="en-CA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Watch the video (link on Weebly) on heartbeat and contraction.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2004" y="0"/>
            <a:ext cx="6559995" cy="6858000"/>
          </a:xfrm>
          <a:prstGeom prst="rect">
            <a:avLst/>
          </a:prstGeom>
          <a:ln>
            <a:noFill/>
          </a:ln>
          <a:effectLst>
            <a:outerShdw blurRad="381000" dist="317500" dir="852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86BFF86-5D88-9F4B-9B85-A67474DA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028" y="1276213"/>
            <a:ext cx="5299169" cy="43055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8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1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43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45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7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" name="Slide Background">
            <a:extLst>
              <a:ext uri="{FF2B5EF4-FFF2-40B4-BE49-F238E27FC236}">
                <a16:creationId xmlns:a16="http://schemas.microsoft.com/office/drawing/2014/main" id="{DCE12B23-0F3E-4D27-80BF-1FC934CC2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3" name="Rectangle 5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E1EAD-8150-2B47-8E1F-9C0584F5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28026"/>
            <a:ext cx="4457269" cy="5272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What does it do?</a:t>
            </a:r>
          </a:p>
        </p:txBody>
      </p:sp>
      <p:sp useBgFill="1">
        <p:nvSpPr>
          <p:cNvPr id="64" name="Rectangle 5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5999" cy="258221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55">
            <a:extLst>
              <a:ext uri="{FF2B5EF4-FFF2-40B4-BE49-F238E27FC236}">
                <a16:creationId xmlns:a16="http://schemas.microsoft.com/office/drawing/2014/main" id="{8A696CBF-4971-4F6F-B3C7-0CD6C9E0A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384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D7E7258-7207-6B42-BBF8-75DEF4380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8" r="6675" b="2"/>
          <a:stretch/>
        </p:blipFill>
        <p:spPr>
          <a:xfrm>
            <a:off x="6833866" y="1771730"/>
            <a:ext cx="4834289" cy="31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38FF8-83FA-BB43-9FC8-E87EC249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111983" cy="1515728"/>
          </a:xfrm>
        </p:spPr>
        <p:txBody>
          <a:bodyPr>
            <a:normAutofit/>
          </a:bodyPr>
          <a:lstStyle/>
          <a:p>
            <a:r>
              <a:rPr lang="en-US" dirty="0"/>
              <a:t>Function of the Circulatory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F360-31FF-9249-9F29-4049407F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980525"/>
            <a:ext cx="4880343" cy="360853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Function:</a:t>
            </a:r>
            <a:r>
              <a:rPr lang="en-CA" sz="1800" dirty="0">
                <a:sym typeface="Wingdings" pitchFamily="2" charset="2"/>
              </a:rPr>
              <a:t> t</a:t>
            </a:r>
            <a:r>
              <a:rPr lang="en-CA" sz="1800" dirty="0"/>
              <a:t>he circulatory system transports gases, nutrients, and waste around our body.</a:t>
            </a:r>
          </a:p>
          <a:p>
            <a:pPr>
              <a:lnSpc>
                <a:spcPct val="100000"/>
              </a:lnSpc>
            </a:pPr>
            <a:endParaRPr lang="en-CA" sz="1800" dirty="0"/>
          </a:p>
          <a:p>
            <a:pPr>
              <a:lnSpc>
                <a:spcPct val="100000"/>
              </a:lnSpc>
            </a:pPr>
            <a:r>
              <a:rPr lang="en-CA" sz="1800" dirty="0"/>
              <a:t>How does it do this?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Heart </a:t>
            </a:r>
            <a:r>
              <a:rPr lang="en-CA" sz="1800" dirty="0">
                <a:sym typeface="Wingdings" pitchFamily="2" charset="2"/>
              </a:rPr>
              <a:t></a:t>
            </a:r>
            <a:r>
              <a:rPr lang="en-CA" sz="1800" dirty="0"/>
              <a:t> muscle that pumps blood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Blood vessels </a:t>
            </a:r>
            <a:r>
              <a:rPr lang="en-CA" sz="1800" dirty="0">
                <a:sym typeface="Wingdings" pitchFamily="2" charset="2"/>
              </a:rPr>
              <a:t></a:t>
            </a:r>
            <a:r>
              <a:rPr lang="en-CA" sz="1800" dirty="0"/>
              <a:t> tubes that carry the blood (capillaries, veins, arteries)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Blood </a:t>
            </a:r>
            <a:r>
              <a:rPr lang="en-CA" sz="1800" dirty="0">
                <a:sym typeface="Wingdings" pitchFamily="2" charset="2"/>
              </a:rPr>
              <a:t></a:t>
            </a:r>
            <a:r>
              <a:rPr lang="en-CA" sz="1800" dirty="0"/>
              <a:t> liquid and specialized cells to carry the gases, nutrients and waste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 descr="A high angle view of a highway&#10;&#10;Description automatically generated with medium confidence">
            <a:extLst>
              <a:ext uri="{FF2B5EF4-FFF2-40B4-BE49-F238E27FC236}">
                <a16:creationId xmlns:a16="http://schemas.microsoft.com/office/drawing/2014/main" id="{7A4408FD-BDA8-A345-9A17-33B4DCB73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7" r="-2" b="-2"/>
          <a:stretch/>
        </p:blipFill>
        <p:spPr>
          <a:xfrm>
            <a:off x="6234580" y="3233692"/>
            <a:ext cx="4909730" cy="30063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5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514A5-A135-8D4E-B24F-3783635F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111983" cy="1515728"/>
          </a:xfrm>
        </p:spPr>
        <p:txBody>
          <a:bodyPr>
            <a:normAutofit/>
          </a:bodyPr>
          <a:lstStyle/>
          <a:p>
            <a:r>
              <a:rPr lang="en-US" dirty="0"/>
              <a:t>Blood Vessels - </a:t>
            </a:r>
            <a:r>
              <a:rPr lang="en-US" dirty="0">
                <a:solidFill>
                  <a:srgbClr val="FF0000"/>
                </a:solidFill>
              </a:rPr>
              <a:t>Arteries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880E6-ECB1-AC4C-A5BC-E35D90B43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980525"/>
            <a:ext cx="4880343" cy="30313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u="sng" dirty="0">
                <a:solidFill>
                  <a:srgbClr val="FF0000"/>
                </a:solidFill>
              </a:rPr>
              <a:t>Arteries</a:t>
            </a:r>
            <a:r>
              <a:rPr lang="en-CA" sz="1800" dirty="0">
                <a:solidFill>
                  <a:srgbClr val="FF0000"/>
                </a:solidFill>
              </a:rPr>
              <a:t> – carry blood </a:t>
            </a:r>
            <a:r>
              <a:rPr lang="en-CA" sz="1800" b="1" dirty="0">
                <a:solidFill>
                  <a:srgbClr val="FF0000"/>
                </a:solidFill>
              </a:rPr>
              <a:t>away</a:t>
            </a:r>
            <a:r>
              <a:rPr lang="en-CA" sz="1800" dirty="0">
                <a:solidFill>
                  <a:srgbClr val="FF0000"/>
                </a:solidFill>
              </a:rPr>
              <a:t> from the heart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FF0000"/>
                </a:solidFill>
              </a:rPr>
              <a:t>Strong, thick tubes with smooth and connective muscles to keep blood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FF0000"/>
                </a:solidFill>
              </a:rPr>
              <a:t>Do not have </a:t>
            </a:r>
            <a:r>
              <a:rPr lang="en-CA" sz="1800" dirty="0">
                <a:solidFill>
                  <a:srgbClr val="FF0000"/>
                </a:solidFill>
              </a:rPr>
              <a:t>valves</a:t>
            </a:r>
          </a:p>
          <a:p>
            <a:endParaRPr lang="en-CA" sz="1800" dirty="0">
              <a:solidFill>
                <a:srgbClr val="FF0000"/>
              </a:solidFill>
            </a:endParaRPr>
          </a:p>
          <a:p>
            <a:r>
              <a:rPr lang="en-CA" sz="1800" b="1" dirty="0">
                <a:solidFill>
                  <a:srgbClr val="FF0000"/>
                </a:solidFill>
              </a:rPr>
              <a:t>Extension: </a:t>
            </a:r>
            <a:r>
              <a:rPr lang="en-CA" sz="1800" dirty="0">
                <a:solidFill>
                  <a:srgbClr val="FF0000"/>
                </a:solidFill>
              </a:rPr>
              <a:t>why do arteries need to be thick and strong?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2B83ABC-EF98-604F-8BB1-1CD4E64FD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" r="-3" b="-3"/>
          <a:stretch/>
        </p:blipFill>
        <p:spPr>
          <a:xfrm>
            <a:off x="6234579" y="2980526"/>
            <a:ext cx="5323177" cy="32595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11C179D-808F-4D23-BAFC-A14C6DCDA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8137D4-4D0A-4ED1-BFB8-97D4A8335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4378" y="2727729"/>
            <a:ext cx="6057620" cy="4130271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9096A-E7A3-CF4C-A441-25BECB95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967409" cy="1515728"/>
          </a:xfrm>
        </p:spPr>
        <p:txBody>
          <a:bodyPr>
            <a:normAutofit/>
          </a:bodyPr>
          <a:lstStyle/>
          <a:p>
            <a:r>
              <a:rPr lang="en-US" dirty="0"/>
              <a:t>Blood Vessels - </a:t>
            </a:r>
            <a:r>
              <a:rPr lang="en-US" dirty="0">
                <a:solidFill>
                  <a:srgbClr val="0432FF"/>
                </a:solidFill>
              </a:rPr>
              <a:t>Veins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9B6E-DA7E-1F4E-BB00-3E074281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980525"/>
            <a:ext cx="4880343" cy="363542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u="sng" dirty="0">
                <a:solidFill>
                  <a:srgbClr val="0432FF"/>
                </a:solidFill>
              </a:rPr>
              <a:t>Veins</a:t>
            </a:r>
            <a:r>
              <a:rPr lang="en-CA" sz="1800" dirty="0">
                <a:solidFill>
                  <a:srgbClr val="0432FF"/>
                </a:solidFill>
              </a:rPr>
              <a:t> – tubes with valves that bring blood </a:t>
            </a:r>
            <a:r>
              <a:rPr lang="en-CA" sz="1800" b="1" dirty="0">
                <a:solidFill>
                  <a:srgbClr val="0432FF"/>
                </a:solidFill>
              </a:rPr>
              <a:t>toward</a:t>
            </a:r>
            <a:r>
              <a:rPr lang="en-CA" sz="1800" dirty="0">
                <a:solidFill>
                  <a:srgbClr val="0432FF"/>
                </a:solidFill>
              </a:rPr>
              <a:t> the heart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432FF"/>
                </a:solidFill>
              </a:rPr>
              <a:t>Walls of veins (like arteries) contain connective and smooth muscles push blood through veins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0432FF"/>
                </a:solidFill>
              </a:rPr>
              <a:t>Have</a:t>
            </a:r>
            <a:r>
              <a:rPr lang="en-CA" sz="1800" dirty="0">
                <a:solidFill>
                  <a:srgbClr val="0432FF"/>
                </a:solidFill>
              </a:rPr>
              <a:t> valves </a:t>
            </a:r>
            <a:r>
              <a:rPr lang="en-CA" sz="1800" dirty="0">
                <a:solidFill>
                  <a:srgbClr val="0432FF"/>
                </a:solidFill>
                <a:sym typeface="Wingdings" pitchFamily="2" charset="2"/>
              </a:rPr>
              <a:t> one-way only</a:t>
            </a:r>
            <a:endParaRPr lang="en-CA" sz="1800" dirty="0">
              <a:solidFill>
                <a:srgbClr val="0432FF"/>
              </a:solidFill>
            </a:endParaRPr>
          </a:p>
          <a:p>
            <a:pPr>
              <a:lnSpc>
                <a:spcPct val="100000"/>
              </a:lnSpc>
            </a:pPr>
            <a:endParaRPr lang="en-CA" sz="1800" dirty="0">
              <a:solidFill>
                <a:srgbClr val="0432FF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1800" b="1" dirty="0">
                <a:solidFill>
                  <a:srgbClr val="0432FF"/>
                </a:solidFill>
              </a:rPr>
              <a:t>Extension:</a:t>
            </a:r>
            <a:r>
              <a:rPr lang="en-CA" sz="1800" dirty="0">
                <a:solidFill>
                  <a:srgbClr val="0432FF"/>
                </a:solidFill>
              </a:rPr>
              <a:t> why do veins have valves but arteries do not?</a:t>
            </a:r>
          </a:p>
          <a:p>
            <a:pPr>
              <a:lnSpc>
                <a:spcPct val="100000"/>
              </a:lnSpc>
            </a:pPr>
            <a:endParaRPr lang="en-CA" sz="1800" dirty="0">
              <a:solidFill>
                <a:srgbClr val="0432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126FF-2CDD-DC41-B217-7E2517D1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708" y="2980526"/>
            <a:ext cx="4764172" cy="31800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A4D9-5DD2-A94E-BE9A-5457AFE9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 Valves in the Heart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416C7A-57D6-A14B-9FB5-1DCF18BA8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498"/>
          <a:stretch/>
        </p:blipFill>
        <p:spPr>
          <a:xfrm>
            <a:off x="1184434" y="2758440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ED147B-CA8C-491C-927C-FC94AEEC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758440"/>
            <a:ext cx="5028928" cy="36576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Pulmonary Valve </a:t>
            </a:r>
            <a:r>
              <a:rPr lang="en-US" sz="1800" dirty="0">
                <a:sym typeface="Wingdings" pitchFamily="2" charset="2"/>
              </a:rPr>
              <a:t> prevents backflow of blood from the pulmonary artery to right ventricle</a:t>
            </a: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b="1" dirty="0"/>
              <a:t>Tricuspid Valve </a:t>
            </a:r>
            <a:r>
              <a:rPr lang="en-US" sz="1800" dirty="0">
                <a:sym typeface="Wingdings" pitchFamily="2" charset="2"/>
              </a:rPr>
              <a:t> prevents backflow of blood from right atrium to right ventricle</a:t>
            </a: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b="1" dirty="0"/>
              <a:t>Aortic Valve </a:t>
            </a:r>
            <a:r>
              <a:rPr lang="en-US" sz="1800" dirty="0">
                <a:sym typeface="Wingdings" pitchFamily="2" charset="2"/>
              </a:rPr>
              <a:t> prevents backflow of blood from left ventricle to aorta</a:t>
            </a: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b="1" dirty="0"/>
              <a:t>Mitral Valve </a:t>
            </a:r>
            <a:r>
              <a:rPr lang="en-US" sz="1800" dirty="0">
                <a:sym typeface="Wingdings" pitchFamily="2" charset="2"/>
              </a:rPr>
              <a:t> prevents backflow of blood from left atrium to left ventricle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49407-09B6-0F46-B032-F4770EC10CF7}"/>
              </a:ext>
            </a:extLst>
          </p:cNvPr>
          <p:cNvSpPr txBox="1"/>
          <p:nvPr/>
        </p:nvSpPr>
        <p:spPr>
          <a:xfrm>
            <a:off x="8109284" y="6954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E92AC-E4CC-0840-BECE-7CD77D13CC05}"/>
              </a:ext>
            </a:extLst>
          </p:cNvPr>
          <p:cNvSpPr txBox="1"/>
          <p:nvPr/>
        </p:nvSpPr>
        <p:spPr>
          <a:xfrm>
            <a:off x="6188149" y="-191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8A18-007F-DC4C-A5D1-A317F823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Valves of the Heart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1E898-233F-9C44-915A-F80D1CD06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498"/>
          <a:stretch/>
        </p:blipFill>
        <p:spPr>
          <a:xfrm>
            <a:off x="904877" y="285800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BBB4-5E18-6942-B0B5-643E82CA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693324"/>
            <a:ext cx="5028928" cy="468283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valves act to keep blood moving in the correct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prevent the </a:t>
            </a:r>
            <a:r>
              <a:rPr lang="en-CA" sz="1800" b="1" dirty="0"/>
              <a:t>back flow </a:t>
            </a:r>
            <a:r>
              <a:rPr lang="en-CA" sz="1800" dirty="0"/>
              <a:t>of blood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"</a:t>
            </a:r>
            <a:r>
              <a:rPr lang="en-CA" sz="1800" dirty="0" err="1"/>
              <a:t>lub</a:t>
            </a:r>
            <a:r>
              <a:rPr lang="en-CA" sz="1800" dirty="0"/>
              <a:t> dub”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CA" sz="1800" u="sng" dirty="0" err="1"/>
              <a:t>lub</a:t>
            </a:r>
            <a:r>
              <a:rPr lang="en-CA" sz="1800" dirty="0"/>
              <a:t> - sound of mitral and tricuspid valves closing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CA" sz="1800" u="sng" dirty="0"/>
              <a:t>dub</a:t>
            </a:r>
            <a:r>
              <a:rPr lang="en-CA" sz="1800" dirty="0"/>
              <a:t> - sound of the aortic and pulmonary valved closing</a:t>
            </a:r>
          </a:p>
          <a:p>
            <a:pPr lvl="1"/>
            <a:endParaRPr lang="en-CA" sz="1800" b="1" dirty="0"/>
          </a:p>
          <a:p>
            <a:pPr lvl="1"/>
            <a:r>
              <a:rPr lang="en-CA" sz="1800" b="1" dirty="0"/>
              <a:t>Extension: </a:t>
            </a:r>
            <a:r>
              <a:rPr lang="en-CA" sz="1800" dirty="0"/>
              <a:t>what would happen if there were no valves in the heart?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21819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0311-05EC-5F46-A5DA-1DB2276D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111983" cy="1515728"/>
          </a:xfrm>
        </p:spPr>
        <p:txBody>
          <a:bodyPr>
            <a:normAutofit/>
          </a:bodyPr>
          <a:lstStyle/>
          <a:p>
            <a:r>
              <a:rPr lang="en-US" dirty="0"/>
              <a:t>Blood Vessels - </a:t>
            </a:r>
            <a:r>
              <a:rPr lang="en-US" dirty="0">
                <a:solidFill>
                  <a:srgbClr val="7030A0"/>
                </a:solidFill>
              </a:rPr>
              <a:t>Capillaries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F06F-B95E-E846-8070-485052A8D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980525"/>
            <a:ext cx="4880343" cy="325955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u="sng" dirty="0">
                <a:solidFill>
                  <a:srgbClr val="7030A0"/>
                </a:solidFill>
              </a:rPr>
              <a:t>Capillaries</a:t>
            </a:r>
            <a:r>
              <a:rPr lang="en-CA" sz="1800" dirty="0">
                <a:solidFill>
                  <a:srgbClr val="7030A0"/>
                </a:solidFill>
              </a:rPr>
              <a:t> – deliver oxygen and nutrients to the cells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7030A0"/>
                </a:solidFill>
              </a:rPr>
              <a:t>Small, thin-walled tubes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7030A0"/>
                </a:solidFill>
              </a:rPr>
              <a:t>Absorb waste (urea) and carbon dioxide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7030A0"/>
                </a:solidFill>
              </a:rPr>
              <a:t>Transport wastes </a:t>
            </a:r>
            <a:r>
              <a:rPr lang="en-CA" sz="1800" b="1" dirty="0">
                <a:solidFill>
                  <a:srgbClr val="7030A0"/>
                </a:solidFill>
              </a:rPr>
              <a:t>away</a:t>
            </a:r>
            <a:r>
              <a:rPr lang="en-CA" sz="1800" dirty="0">
                <a:solidFill>
                  <a:srgbClr val="7030A0"/>
                </a:solidFill>
              </a:rPr>
              <a:t> from the cells</a:t>
            </a:r>
          </a:p>
          <a:p>
            <a:pPr>
              <a:lnSpc>
                <a:spcPct val="100000"/>
              </a:lnSpc>
            </a:pPr>
            <a:endParaRPr lang="en-CA" sz="18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1800" b="1" dirty="0">
                <a:solidFill>
                  <a:srgbClr val="7030A0"/>
                </a:solidFill>
              </a:rPr>
              <a:t>Extension:</a:t>
            </a:r>
            <a:r>
              <a:rPr lang="en-CA" sz="1800" dirty="0">
                <a:solidFill>
                  <a:srgbClr val="7030A0"/>
                </a:solidFill>
              </a:rPr>
              <a:t> why do capillary walls need to be small and thin?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F81ECC4-B4BF-0246-BC4E-2F0A8B32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7" y="3146933"/>
            <a:ext cx="5452817" cy="30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B874FC77-B1AD-4469-830E-1F1D54FBB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56BF3-B7B3-7741-948F-BB13EB44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93428"/>
            <a:ext cx="11075547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Arteries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Capillaries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Veins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AA805E0-CBF1-C841-AC6B-1CC8697C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38" y="1709740"/>
            <a:ext cx="7029123" cy="50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563</Words>
  <Application>Microsoft Macintosh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Bierstadt</vt:lpstr>
      <vt:lpstr>BevelVTI</vt:lpstr>
      <vt:lpstr>The Circulatory System</vt:lpstr>
      <vt:lpstr>What does it do?</vt:lpstr>
      <vt:lpstr>Function of the Circulatory System</vt:lpstr>
      <vt:lpstr>Blood Vessels - Arteries</vt:lpstr>
      <vt:lpstr>Blood Vessels - Veins</vt:lpstr>
      <vt:lpstr>4 Valves in the Heart</vt:lpstr>
      <vt:lpstr>Valves of the Heart</vt:lpstr>
      <vt:lpstr>Blood Vessels - Capillaries</vt:lpstr>
      <vt:lpstr>Arteries  Capillaries  Veins</vt:lpstr>
      <vt:lpstr>The Heart</vt:lpstr>
      <vt:lpstr>Heartbeat</vt:lpstr>
      <vt:lpstr>PowerPoint Presentation</vt:lpstr>
      <vt:lpstr>OP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Jessica Auger</dc:creator>
  <cp:lastModifiedBy>Jessica Auger</cp:lastModifiedBy>
  <cp:revision>20</cp:revision>
  <dcterms:created xsi:type="dcterms:W3CDTF">2021-11-23T17:42:42Z</dcterms:created>
  <dcterms:modified xsi:type="dcterms:W3CDTF">2021-11-29T01:04:03Z</dcterms:modified>
</cp:coreProperties>
</file>