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5" r:id="rId8"/>
    <p:sldId id="264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56"/>
    <p:restoredTop sz="94671"/>
  </p:normalViewPr>
  <p:slideViewPr>
    <p:cSldViewPr snapToGrid="0" snapToObjects="1">
      <p:cViewPr varScale="1">
        <p:scale>
          <a:sx n="123" d="100"/>
          <a:sy n="123" d="100"/>
        </p:scale>
        <p:origin x="26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3284890-85D2-4D7B-8EF5-15A9C1DB8F42}" type="datetimeFigureOut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63039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17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3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8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F822A4-8DA6-4447-9B1F-C5DB58435268}" type="datetimeFigureOut">
              <a:rPr lang="en-US" smtClean="0"/>
              <a:t>12/6/21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01700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12/6/21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12/6/21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1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12/6/21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2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12/6/21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07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16AA21-1863-4931-97CB-99D0A168701B}" type="datetimeFigureOut">
              <a:rPr lang="en-US" smtClean="0"/>
              <a:t>12/6/21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86040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72C379-9A7C-4C87-A116-CBE9F58B04C5}" type="datetimeFigureOut">
              <a:rPr lang="en-US" smtClean="0"/>
              <a:t>12/6/21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0902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12/6/21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361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43DEC-1C16-4B4C-83FF-9D0217BD96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respiratory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AFDD8C-41AE-5649-9169-3B7A5DFF45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Parts &amp; Purpose</a:t>
            </a:r>
          </a:p>
          <a:p>
            <a:r>
              <a:rPr lang="en-US" dirty="0"/>
              <a:t>Outcome 22</a:t>
            </a:r>
          </a:p>
        </p:txBody>
      </p:sp>
    </p:spTree>
    <p:extLst>
      <p:ext uri="{BB962C8B-B14F-4D97-AF65-F5344CB8AC3E}">
        <p14:creationId xmlns:p14="http://schemas.microsoft.com/office/powerpoint/2010/main" val="4124938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FACC-471C-BD4E-8C5D-270291A8C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Respiratory System?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85E9A-17FB-B74B-AF10-623205BAA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037" y="2171700"/>
            <a:ext cx="10456433" cy="4239858"/>
          </a:xfrm>
        </p:spPr>
        <p:txBody>
          <a:bodyPr>
            <a:noAutofit/>
          </a:bodyPr>
          <a:lstStyle/>
          <a:p>
            <a:pPr lvl="0"/>
            <a:r>
              <a:rPr lang="en-US" sz="2400" b="1" dirty="0"/>
              <a:t>Respiration – </a:t>
            </a:r>
            <a:r>
              <a:rPr lang="en-US" sz="2400" dirty="0"/>
              <a:t>the release of energy by combining oxygen with digested food (glucose)</a:t>
            </a:r>
            <a:endParaRPr lang="en-CA" sz="2400" dirty="0"/>
          </a:p>
          <a:p>
            <a:pPr marL="0" indent="0" algn="ctr">
              <a:buNone/>
            </a:pPr>
            <a:r>
              <a:rPr lang="en-US" sz="2400" dirty="0"/>
              <a:t>Glucose (fuel) + oxygen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/>
              <a:t>energy + water (waste) + carbon dioxide (waste) </a:t>
            </a:r>
            <a:endParaRPr lang="en-CA" sz="2400" dirty="0"/>
          </a:p>
          <a:p>
            <a:pPr lvl="0"/>
            <a:r>
              <a:rPr lang="en-US" sz="2400" b="1" dirty="0"/>
              <a:t>Purpose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/>
              <a:t>allows gas exchange of oxygen and carbon dioxide between the blood, air and tissue </a:t>
            </a:r>
            <a:endParaRPr lang="en-CA" sz="2400" dirty="0"/>
          </a:p>
          <a:p>
            <a:pPr lvl="0"/>
            <a:r>
              <a:rPr lang="en-US" sz="2400" b="1" dirty="0"/>
              <a:t>Respiratory system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 consists of the nose, mouth, pharynx, larynx, trachea, bronchi and lungs</a:t>
            </a:r>
          </a:p>
          <a:p>
            <a:pPr lvl="0"/>
            <a:endParaRPr lang="en-US" sz="2400" dirty="0"/>
          </a:p>
          <a:p>
            <a:pPr marL="0" lvl="0" indent="0">
              <a:buNone/>
            </a:pPr>
            <a:r>
              <a:rPr lang="en-US" sz="2400" b="1" dirty="0"/>
              <a:t>Question:</a:t>
            </a:r>
            <a:r>
              <a:rPr lang="en-US" sz="2400" dirty="0"/>
              <a:t> Does this equation look familiar? What is this process called?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232854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A4DF3-3B7F-F341-ACC0-22E0A806F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the Respiratory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DF5EF-1B9D-084D-A555-4A16CEEB0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885" y="1721224"/>
            <a:ext cx="7347601" cy="41461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b="1" dirty="0">
                <a:solidFill>
                  <a:srgbClr val="000000"/>
                </a:solidFill>
                <a:ea typeface="Calibri" panose="020F0502020204030204" pitchFamily="34" charset="0"/>
              </a:rPr>
              <a:t>Nose &amp; Mouth</a:t>
            </a:r>
            <a:r>
              <a:rPr lang="en-US" altLang="en-US" sz="2400" dirty="0">
                <a:solidFill>
                  <a:srgbClr val="000000"/>
                </a:solidFill>
                <a:ea typeface="Calibri" panose="020F0502020204030204" pitchFamily="34" charset="0"/>
              </a:rPr>
              <a:t> – air comes in through nose &amp; mouth</a:t>
            </a:r>
            <a:endParaRPr lang="en-US" altLang="en-US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sz="2400" b="1" dirty="0">
                <a:solidFill>
                  <a:srgbClr val="000000"/>
                </a:solidFill>
                <a:ea typeface="Calibri" panose="020F0502020204030204" pitchFamily="34" charset="0"/>
              </a:rPr>
              <a:t>Cilia and Mucus</a:t>
            </a:r>
            <a:r>
              <a:rPr lang="en-US" altLang="en-US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US" altLang="en-US" sz="2400" dirty="0">
                <a:solidFill>
                  <a:srgbClr val="000000"/>
                </a:solidFill>
                <a:ea typeface="Calibri" panose="020F0502020204030204" pitchFamily="34" charset="0"/>
              </a:rPr>
              <a:t>air entering the respiratory system must be </a:t>
            </a:r>
            <a:r>
              <a:rPr lang="en-US" altLang="en-US" sz="2400" u="sng" dirty="0">
                <a:solidFill>
                  <a:srgbClr val="000000"/>
                </a:solidFill>
                <a:ea typeface="Calibri" panose="020F0502020204030204" pitchFamily="34" charset="0"/>
              </a:rPr>
              <a:t>warmed</a:t>
            </a:r>
            <a:r>
              <a:rPr lang="en-US" altLang="en-US" sz="2400" dirty="0">
                <a:solidFill>
                  <a:srgbClr val="000000"/>
                </a:solidFill>
                <a:ea typeface="Calibri" panose="020F0502020204030204" pitchFamily="34" charset="0"/>
              </a:rPr>
              <a:t>, </a:t>
            </a:r>
            <a:r>
              <a:rPr lang="en-US" altLang="en-US" sz="2400" u="sng" dirty="0">
                <a:solidFill>
                  <a:srgbClr val="000000"/>
                </a:solidFill>
                <a:ea typeface="Calibri" panose="020F0502020204030204" pitchFamily="34" charset="0"/>
              </a:rPr>
              <a:t>moistened</a:t>
            </a:r>
            <a:r>
              <a:rPr lang="en-US" altLang="en-US" sz="2400" dirty="0">
                <a:solidFill>
                  <a:srgbClr val="000000"/>
                </a:solidFill>
                <a:ea typeface="Calibri" panose="020F0502020204030204" pitchFamily="34" charset="0"/>
              </a:rPr>
              <a:t>, and </a:t>
            </a:r>
            <a:r>
              <a:rPr lang="en-US" altLang="en-US" sz="2400" u="sng" dirty="0">
                <a:solidFill>
                  <a:srgbClr val="000000"/>
                </a:solidFill>
                <a:ea typeface="Calibri" panose="020F0502020204030204" pitchFamily="34" charset="0"/>
              </a:rPr>
              <a:t>filtered</a:t>
            </a:r>
          </a:p>
          <a:p>
            <a:pPr lvl="1">
              <a:lnSpc>
                <a:spcPct val="150000"/>
              </a:lnSpc>
            </a:pPr>
            <a:r>
              <a:rPr lang="en-US" altLang="en-US" sz="2400" dirty="0">
                <a:solidFill>
                  <a:srgbClr val="000000"/>
                </a:solidFill>
                <a:ea typeface="Calibri" panose="020F0502020204030204" pitchFamily="34" charset="0"/>
              </a:rPr>
              <a:t>large dust particles get trapped by the hairs lining the entrance to the nasal cavity</a:t>
            </a:r>
          </a:p>
          <a:p>
            <a:pPr lvl="1">
              <a:lnSpc>
                <a:spcPct val="150000"/>
              </a:lnSpc>
            </a:pPr>
            <a:r>
              <a:rPr lang="en-US" altLang="en-US" sz="2400" dirty="0">
                <a:solidFill>
                  <a:srgbClr val="000000"/>
                </a:solidFill>
                <a:ea typeface="Calibri" panose="020F0502020204030204" pitchFamily="34" charset="0"/>
              </a:rPr>
              <a:t>cilia sweep the trapped particles and mucus away from the lungs towards the pharynx</a:t>
            </a:r>
            <a:endParaRPr lang="en-US" altLang="en-US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7BA51B5-F4CA-E143-AC83-986F05248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59" y="2432050"/>
            <a:ext cx="4205236" cy="30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8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B19D8-054B-E949-A1DB-066C5C46A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325" y="710003"/>
            <a:ext cx="9424595" cy="5766099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/>
              <a:t>Pharynx</a:t>
            </a:r>
            <a:r>
              <a:rPr lang="en-US" sz="2400" dirty="0"/>
              <a:t> – acts as a passage for both food and air</a:t>
            </a:r>
            <a:endParaRPr lang="en-CA" sz="2400" dirty="0"/>
          </a:p>
          <a:p>
            <a:pPr lvl="1">
              <a:lnSpc>
                <a:spcPct val="150000"/>
              </a:lnSpc>
            </a:pPr>
            <a:r>
              <a:rPr lang="en-US" sz="2400" b="1" dirty="0"/>
              <a:t>epiglottis</a:t>
            </a:r>
            <a:r>
              <a:rPr lang="en-US" sz="2400" dirty="0"/>
              <a:t> covers the entrance to the trachea when you swallow </a:t>
            </a:r>
            <a:r>
              <a:rPr lang="en-US" sz="2400" dirty="0">
                <a:sym typeface="Wingdings" pitchFamily="2" charset="2"/>
              </a:rPr>
              <a:t> flap of tissue</a:t>
            </a:r>
            <a:endParaRPr lang="en-US" sz="2400" dirty="0"/>
          </a:p>
          <a:p>
            <a:pPr lvl="1">
              <a:lnSpc>
                <a:spcPct val="150000"/>
              </a:lnSpc>
            </a:pPr>
            <a:r>
              <a:rPr lang="en-US" sz="2400" dirty="0"/>
              <a:t>air moves from pharynx into the trachea</a:t>
            </a:r>
            <a:endParaRPr lang="en-CA" sz="2400" dirty="0"/>
          </a:p>
          <a:p>
            <a:pPr lvl="0">
              <a:lnSpc>
                <a:spcPct val="150000"/>
              </a:lnSpc>
            </a:pPr>
            <a:r>
              <a:rPr lang="en-US" sz="2400" b="1" dirty="0"/>
              <a:t>Larynx </a:t>
            </a:r>
            <a:r>
              <a:rPr lang="en-US" sz="2400" dirty="0"/>
              <a:t>– at the top of the trachea, contains two highly elastic folds of tissue called the vocal cords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muscles pull the vocal cords together</a:t>
            </a:r>
          </a:p>
          <a:p>
            <a:pPr marL="530352" lvl="1" indent="0">
              <a:lnSpc>
                <a:spcPct val="150000"/>
              </a:lnSpc>
              <a:buNone/>
            </a:pPr>
            <a:r>
              <a:rPr lang="en-US" sz="2400" dirty="0"/>
              <a:t>	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/>
              <a:t>air moving between them causes the cords to vibrate</a:t>
            </a:r>
          </a:p>
          <a:p>
            <a:pPr marL="530352" lvl="1" indent="0">
              <a:lnSpc>
                <a:spcPct val="150000"/>
              </a:lnSpc>
              <a:buNone/>
            </a:pPr>
            <a:r>
              <a:rPr lang="en-US" sz="2400" dirty="0"/>
              <a:t>		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/>
              <a:t>produces sound allowing you to speak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60998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3D3F5716-37A4-614B-A4EF-CD9B0F552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960" y="480515"/>
            <a:ext cx="9100079" cy="589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12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EB40C-7CFB-DB45-BE59-8008FED90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614" y="559398"/>
            <a:ext cx="7070528" cy="591670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Aft>
                <a:spcPts val="1500"/>
              </a:spcAft>
            </a:pPr>
            <a:r>
              <a:rPr lang="en-US" sz="2400" b="1" dirty="0"/>
              <a:t>Trachea –</a:t>
            </a:r>
            <a:r>
              <a:rPr lang="en-US" sz="2400" dirty="0"/>
              <a:t> from larynx air passes through trachea before dividing into the 2 bronchi</a:t>
            </a:r>
            <a:endParaRPr lang="en-CA" sz="2400" dirty="0"/>
          </a:p>
          <a:p>
            <a:pPr lvl="0">
              <a:lnSpc>
                <a:spcPct val="100000"/>
              </a:lnSpc>
              <a:spcAft>
                <a:spcPts val="1500"/>
              </a:spcAft>
            </a:pPr>
            <a:r>
              <a:rPr lang="en-CA" sz="2400" b="1" dirty="0"/>
              <a:t>Bronchus (bronchi) </a:t>
            </a:r>
            <a:r>
              <a:rPr lang="en-CA" sz="2400" dirty="0"/>
              <a:t>– 2 branches from the trachea, each leading to a lung (one right, one left)</a:t>
            </a:r>
          </a:p>
          <a:p>
            <a:pPr marL="0" lvl="0" indent="0">
              <a:lnSpc>
                <a:spcPct val="100000"/>
              </a:lnSpc>
              <a:spcAft>
                <a:spcPts val="1500"/>
              </a:spcAft>
              <a:buNone/>
            </a:pPr>
            <a:r>
              <a:rPr lang="en-CA" sz="2400" dirty="0"/>
              <a:t>IN THE LUNG</a:t>
            </a:r>
          </a:p>
          <a:p>
            <a:pPr>
              <a:lnSpc>
                <a:spcPct val="100000"/>
              </a:lnSpc>
              <a:spcAft>
                <a:spcPts val="1500"/>
              </a:spcAft>
            </a:pPr>
            <a:r>
              <a:rPr lang="en-CA" sz="2400" b="1" dirty="0"/>
              <a:t>Bronchioles</a:t>
            </a:r>
            <a:r>
              <a:rPr lang="en-CA" sz="2400" dirty="0"/>
              <a:t> – subdivided bronchi that continue to divide until reaching </a:t>
            </a:r>
            <a:r>
              <a:rPr lang="en-CA" sz="2400" u="sng" dirty="0"/>
              <a:t>alveoli</a:t>
            </a:r>
            <a:endParaRPr lang="en-CA" sz="2400" dirty="0"/>
          </a:p>
          <a:p>
            <a:pPr lvl="0">
              <a:lnSpc>
                <a:spcPct val="100000"/>
              </a:lnSpc>
              <a:spcAft>
                <a:spcPts val="1500"/>
              </a:spcAft>
            </a:pPr>
            <a:r>
              <a:rPr lang="en-US" sz="2400" b="1" dirty="0"/>
              <a:t>Alveoli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– </a:t>
            </a:r>
            <a:r>
              <a:rPr lang="en-US" sz="2400" dirty="0"/>
              <a:t>air sacs that allow gas exchange between inhaled air and the blood </a:t>
            </a:r>
          </a:p>
          <a:p>
            <a:pPr lvl="1">
              <a:lnSpc>
                <a:spcPct val="100000"/>
              </a:lnSpc>
              <a:spcAft>
                <a:spcPts val="1500"/>
              </a:spcAft>
            </a:pPr>
            <a:r>
              <a:rPr lang="en-CA" sz="2400" dirty="0"/>
              <a:t>surrounded by a network of capillaries </a:t>
            </a:r>
          </a:p>
          <a:p>
            <a:pPr lvl="1">
              <a:lnSpc>
                <a:spcPct val="100000"/>
              </a:lnSpc>
              <a:spcAft>
                <a:spcPts val="1500"/>
              </a:spcAft>
            </a:pPr>
            <a:r>
              <a:rPr lang="en-CA" sz="2400" dirty="0"/>
              <a:t>grouped little clusters like grapes</a:t>
            </a:r>
          </a:p>
          <a:p>
            <a:pPr lvl="0">
              <a:lnSpc>
                <a:spcPct val="100000"/>
              </a:lnSpc>
              <a:spcAft>
                <a:spcPts val="1500"/>
              </a:spcAft>
            </a:pPr>
            <a:endParaRPr lang="en-US" sz="2400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C6865B5-3FA8-AB41-9D32-BCDC263A0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141" y="177501"/>
            <a:ext cx="3881586" cy="3798864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173FF84-C10A-AA4C-B0D8-0DF8AE8DA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333" y="3919789"/>
            <a:ext cx="2790054" cy="295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8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2EDC5-0474-8340-84CF-333D1C9D1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685800"/>
            <a:ext cx="10418781" cy="1485900"/>
          </a:xfrm>
        </p:spPr>
        <p:txBody>
          <a:bodyPr>
            <a:normAutofit/>
          </a:bodyPr>
          <a:lstStyle/>
          <a:p>
            <a:r>
              <a:rPr lang="en-US" dirty="0"/>
              <a:t>Life is a Highway . . . </a:t>
            </a:r>
            <a:br>
              <a:rPr lang="en-US" dirty="0"/>
            </a:br>
            <a:r>
              <a:rPr lang="en-US" dirty="0"/>
              <a:t>			So is your Respiratory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F4004-445C-7F4A-821D-5F890DEA4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CA" sz="2400" dirty="0"/>
              <a:t>main highway = trachea</a:t>
            </a:r>
          </a:p>
          <a:p>
            <a:pPr>
              <a:lnSpc>
                <a:spcPct val="150000"/>
              </a:lnSpc>
            </a:pPr>
            <a:r>
              <a:rPr lang="en-CA" sz="2400" dirty="0"/>
              <a:t>two-lane road = bronchus </a:t>
            </a:r>
          </a:p>
          <a:p>
            <a:pPr>
              <a:lnSpc>
                <a:spcPct val="150000"/>
              </a:lnSpc>
            </a:pPr>
            <a:r>
              <a:rPr lang="en-CA" sz="2400" dirty="0"/>
              <a:t>street = bronchioles</a:t>
            </a:r>
          </a:p>
          <a:p>
            <a:pPr>
              <a:lnSpc>
                <a:spcPct val="150000"/>
              </a:lnSpc>
            </a:pPr>
            <a:r>
              <a:rPr lang="en-CA" sz="2400" dirty="0"/>
              <a:t>driveway = alveoli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5" name="Picture 4" descr="A high angle view of cars on a highway&#10;&#10;Description automatically generated with medium confidence">
            <a:extLst>
              <a:ext uri="{FF2B5EF4-FFF2-40B4-BE49-F238E27FC236}">
                <a16:creationId xmlns:a16="http://schemas.microsoft.com/office/drawing/2014/main" id="{D0653E97-1D97-0A45-8A49-B531064A9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217" y="1923438"/>
            <a:ext cx="3517672" cy="2367032"/>
          </a:xfrm>
          <a:prstGeom prst="rect">
            <a:avLst/>
          </a:prstGeom>
        </p:spPr>
      </p:pic>
      <p:pic>
        <p:nvPicPr>
          <p:cNvPr id="7" name="Picture 6" descr="A sign on a road&#10;&#10;Description automatically generated with low confidence">
            <a:extLst>
              <a:ext uri="{FF2B5EF4-FFF2-40B4-BE49-F238E27FC236}">
                <a16:creationId xmlns:a16="http://schemas.microsoft.com/office/drawing/2014/main" id="{ECB7639B-B095-7149-AAC2-8469AE0B0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346" y="2433606"/>
            <a:ext cx="3543106" cy="2387334"/>
          </a:xfrm>
          <a:prstGeom prst="rect">
            <a:avLst/>
          </a:prstGeom>
        </p:spPr>
      </p:pic>
      <p:pic>
        <p:nvPicPr>
          <p:cNvPr id="9" name="Picture 8" descr="A picture containing text, sky, sign, outdoor&#10;&#10;Description automatically generated">
            <a:extLst>
              <a:ext uri="{FF2B5EF4-FFF2-40B4-BE49-F238E27FC236}">
                <a16:creationId xmlns:a16="http://schemas.microsoft.com/office/drawing/2014/main" id="{A9BBA998-D2A2-464A-88FF-5A163FF8E8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267" y="4290470"/>
            <a:ext cx="2373739" cy="2284501"/>
          </a:xfrm>
          <a:prstGeom prst="rect">
            <a:avLst/>
          </a:prstGeom>
        </p:spPr>
      </p:pic>
      <p:pic>
        <p:nvPicPr>
          <p:cNvPr id="13" name="Picture 12" descr="A street with cars parked on the side and trees on the side&#10;&#10;Description automatically generated with medium confidence">
            <a:extLst>
              <a:ext uri="{FF2B5EF4-FFF2-40B4-BE49-F238E27FC236}">
                <a16:creationId xmlns:a16="http://schemas.microsoft.com/office/drawing/2014/main" id="{F01E89BA-6D56-5D42-B749-5F3036E5E4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734" y="4290469"/>
            <a:ext cx="3052094" cy="2284501"/>
          </a:xfrm>
          <a:prstGeom prst="rect">
            <a:avLst/>
          </a:prstGeom>
        </p:spPr>
      </p:pic>
      <p:pic>
        <p:nvPicPr>
          <p:cNvPr id="11" name="Picture 10" descr="A picture containing tree, outdoor, grass, house&#10;&#10;Description automatically generated">
            <a:extLst>
              <a:ext uri="{FF2B5EF4-FFF2-40B4-BE49-F238E27FC236}">
                <a16:creationId xmlns:a16="http://schemas.microsoft.com/office/drawing/2014/main" id="{D8D4A831-DF20-A748-A2D2-613DDE634B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160" y="4589301"/>
            <a:ext cx="3309737" cy="211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4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A8225-1712-8A40-AF12-A6FEAEEBD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Inhale &amp; Exhale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6C25F-3139-224E-BB8E-750775C4D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4175" y="1818041"/>
            <a:ext cx="5653144" cy="5403067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When you </a:t>
            </a:r>
            <a:r>
              <a:rPr lang="en-US" sz="2400" b="1" dirty="0"/>
              <a:t>inhale</a:t>
            </a:r>
          </a:p>
          <a:p>
            <a:pPr marL="0" lvl="0" indent="0">
              <a:buNone/>
            </a:pPr>
            <a:r>
              <a:rPr lang="en-US" sz="2400" b="1" dirty="0"/>
              <a:t>	</a:t>
            </a:r>
            <a:r>
              <a:rPr lang="en-US" sz="2400" b="1" dirty="0">
                <a:sym typeface="Wingdings" pitchFamily="2" charset="2"/>
              </a:rPr>
              <a:t></a:t>
            </a:r>
            <a:r>
              <a:rPr lang="en-US" sz="2400" dirty="0"/>
              <a:t> you breathe in oxygen </a:t>
            </a:r>
          </a:p>
          <a:p>
            <a:pPr marL="0" lvl="0" indent="0">
              <a:buNone/>
            </a:pPr>
            <a:r>
              <a:rPr lang="en-US" sz="2400" dirty="0">
                <a:sym typeface="Wingdings" pitchFamily="2" charset="2"/>
              </a:rPr>
              <a:t>		</a:t>
            </a:r>
            <a:r>
              <a:rPr lang="en-US" sz="2400" dirty="0"/>
              <a:t> blood picks up </a:t>
            </a:r>
            <a:r>
              <a:rPr lang="en-US" sz="2400" b="1" dirty="0"/>
              <a:t>oxygen 		     </a:t>
            </a:r>
            <a:r>
              <a:rPr lang="en-US" sz="2400" dirty="0"/>
              <a:t>from the alveoli</a:t>
            </a:r>
            <a:endParaRPr lang="en-CA" sz="2400" dirty="0"/>
          </a:p>
          <a:p>
            <a:pPr lvl="0"/>
            <a:r>
              <a:rPr lang="en-US" sz="2400" dirty="0"/>
              <a:t>When you </a:t>
            </a:r>
            <a:r>
              <a:rPr lang="en-US" sz="2400" b="1" dirty="0"/>
              <a:t>exhale </a:t>
            </a:r>
          </a:p>
          <a:p>
            <a:pPr marL="0" lvl="0" indent="0">
              <a:buNone/>
            </a:pPr>
            <a:r>
              <a:rPr lang="en-US" sz="2400" b="1" dirty="0">
                <a:sym typeface="Wingdings" pitchFamily="2" charset="2"/>
              </a:rPr>
              <a:t>	</a:t>
            </a:r>
            <a:r>
              <a:rPr lang="en-US" sz="2400" dirty="0"/>
              <a:t> you breathe out carbon 	     	     dioxide, waste, heat</a:t>
            </a:r>
          </a:p>
          <a:p>
            <a:pPr marL="0" lvl="0" indent="0">
              <a:buNone/>
            </a:pPr>
            <a:r>
              <a:rPr lang="en-US" sz="2400" dirty="0">
                <a:sym typeface="Wingdings" pitchFamily="2" charset="2"/>
              </a:rPr>
              <a:t>		</a:t>
            </a:r>
            <a:r>
              <a:rPr lang="en-US" sz="2400" dirty="0"/>
              <a:t> alveoli pick up </a:t>
            </a:r>
            <a:r>
              <a:rPr lang="en-US" sz="2400" b="1" dirty="0"/>
              <a:t>carbon 		     dioxide</a:t>
            </a:r>
            <a:r>
              <a:rPr lang="en-US" sz="2400" dirty="0"/>
              <a:t> from the blood</a:t>
            </a:r>
          </a:p>
          <a:p>
            <a:pPr marL="0" lvl="0" indent="0">
              <a:buNone/>
            </a:pPr>
            <a:r>
              <a:rPr lang="en-US" sz="2400" b="1" dirty="0"/>
              <a:t>Extension: </a:t>
            </a:r>
            <a:r>
              <a:rPr lang="en-US" sz="2400" dirty="0"/>
              <a:t>What would happen if you did not have alveoli?</a:t>
            </a:r>
            <a:endParaRPr lang="en-CA" sz="2400" b="1" dirty="0"/>
          </a:p>
          <a:p>
            <a:endParaRPr lang="en-US" sz="2400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8B19577-C3C7-D243-BC18-E3D6308B1858}"/>
              </a:ext>
            </a:extLst>
          </p:cNvPr>
          <p:cNvPicPr/>
          <p:nvPr/>
        </p:nvPicPr>
        <p:blipFill rotWithShape="1">
          <a:blip r:embed="rId2"/>
          <a:srcRect l="2487" t="3896" r="5265" b="15418"/>
          <a:stretch/>
        </p:blipFill>
        <p:spPr bwMode="auto">
          <a:xfrm>
            <a:off x="7024744" y="1688951"/>
            <a:ext cx="4797910" cy="46490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542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66898-E950-3B42-B933-18808EB82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Pathway of Air . .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DBC4A-07AB-F44A-9AEC-38175F28C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051" y="1638300"/>
            <a:ext cx="7654067" cy="4762500"/>
          </a:xfrm>
        </p:spPr>
        <p:txBody>
          <a:bodyPr>
            <a:noAutofit/>
          </a:bodyPr>
          <a:lstStyle/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Air enters the body through the </a:t>
            </a:r>
            <a:r>
              <a:rPr lang="en-US" sz="2400" b="1" dirty="0"/>
              <a:t>nose</a:t>
            </a:r>
            <a:r>
              <a:rPr lang="en-US" sz="2400" dirty="0"/>
              <a:t> or </a:t>
            </a:r>
            <a:r>
              <a:rPr lang="en-US" sz="2400" b="1" dirty="0"/>
              <a:t>mouth </a:t>
            </a:r>
            <a:r>
              <a:rPr lang="en-US" sz="2400" dirty="0"/>
              <a:t>(inhale)</a:t>
            </a:r>
            <a:endParaRPr lang="en-CA" sz="2400" dirty="0"/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Air moves through the </a:t>
            </a:r>
            <a:r>
              <a:rPr lang="en-US" sz="2400" b="1" dirty="0"/>
              <a:t>pharynx</a:t>
            </a:r>
            <a:r>
              <a:rPr lang="en-US" sz="2400" dirty="0"/>
              <a:t> and into the </a:t>
            </a:r>
            <a:r>
              <a:rPr lang="en-US" sz="2400" b="1" dirty="0"/>
              <a:t>trachea</a:t>
            </a:r>
            <a:r>
              <a:rPr lang="en-US" sz="2400" dirty="0"/>
              <a:t>. </a:t>
            </a:r>
            <a:endParaRPr lang="en-CA" sz="2400" dirty="0"/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Trachea divides into two </a:t>
            </a:r>
            <a:r>
              <a:rPr lang="en-US" sz="2400" b="1" dirty="0"/>
              <a:t>bronchi </a:t>
            </a:r>
            <a:r>
              <a:rPr lang="en-CA" sz="2400" dirty="0"/>
              <a:t>(connect to the lungs)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CA" sz="2400" dirty="0"/>
              <a:t> </a:t>
            </a:r>
            <a:r>
              <a:rPr lang="en-US" sz="2400" b="1" dirty="0"/>
              <a:t>INSIDE</a:t>
            </a:r>
            <a:r>
              <a:rPr lang="en-US" sz="2400" dirty="0"/>
              <a:t> </a:t>
            </a:r>
            <a:r>
              <a:rPr lang="en-US" sz="2400" b="1" dirty="0"/>
              <a:t>the lungs, </a:t>
            </a:r>
            <a:r>
              <a:rPr lang="en-US" sz="2400" dirty="0"/>
              <a:t> bronchi branch into </a:t>
            </a:r>
            <a:r>
              <a:rPr lang="en-US" sz="2400" b="1" dirty="0"/>
              <a:t>bronchioles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At end of the smallest bronchioles are </a:t>
            </a:r>
            <a:r>
              <a:rPr lang="en-US" sz="2400" b="1" dirty="0"/>
              <a:t>alveoli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Each alveoli is surrounded by </a:t>
            </a:r>
            <a:r>
              <a:rPr lang="en-US" sz="2400" b="1" dirty="0"/>
              <a:t>capillaries</a:t>
            </a:r>
            <a:endParaRPr lang="en-US" sz="2400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6D5DB5C-8809-BE46-966C-19FCAE7D792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2" r="16577"/>
          <a:stretch/>
        </p:blipFill>
        <p:spPr>
          <a:xfrm>
            <a:off x="8606118" y="1638300"/>
            <a:ext cx="3242310" cy="431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5C420A-82F1-7D4F-B4F4-64473C61B8B3}"/>
              </a:ext>
            </a:extLst>
          </p:cNvPr>
          <p:cNvSpPr txBox="1"/>
          <p:nvPr/>
        </p:nvSpPr>
        <p:spPr>
          <a:xfrm>
            <a:off x="8606118" y="2127250"/>
            <a:ext cx="419549" cy="996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E69496-B9F3-D44C-9C18-3C6C3EB353A1}"/>
              </a:ext>
            </a:extLst>
          </p:cNvPr>
          <p:cNvSpPr txBox="1"/>
          <p:nvPr/>
        </p:nvSpPr>
        <p:spPr>
          <a:xfrm>
            <a:off x="8606118" y="3289300"/>
            <a:ext cx="301785" cy="4445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240807-1C77-7B4D-909D-C98ED6DB2FA7}"/>
              </a:ext>
            </a:extLst>
          </p:cNvPr>
          <p:cNvSpPr txBox="1"/>
          <p:nvPr/>
        </p:nvSpPr>
        <p:spPr>
          <a:xfrm>
            <a:off x="8606118" y="3613150"/>
            <a:ext cx="263115" cy="5432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04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rop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475</Words>
  <Application>Microsoft Macintosh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Franklin Gothic Book</vt:lpstr>
      <vt:lpstr>Crop</vt:lpstr>
      <vt:lpstr>The respiratory system</vt:lpstr>
      <vt:lpstr>What is the Respiratory System?</vt:lpstr>
      <vt:lpstr>Parts of the Respiratory System</vt:lpstr>
      <vt:lpstr>PowerPoint Presentation</vt:lpstr>
      <vt:lpstr>PowerPoint Presentation</vt:lpstr>
      <vt:lpstr>PowerPoint Presentation</vt:lpstr>
      <vt:lpstr>Life is a Highway . . .     So is your Respiratory System</vt:lpstr>
      <vt:lpstr>Inhale &amp; Exhale</vt:lpstr>
      <vt:lpstr>The Pathway of Air . . 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respiratory system</dc:title>
  <dc:creator>Jessica Auger</dc:creator>
  <cp:lastModifiedBy>Jessica Auger</cp:lastModifiedBy>
  <cp:revision>8</cp:revision>
  <dcterms:created xsi:type="dcterms:W3CDTF">2021-11-30T14:59:24Z</dcterms:created>
  <dcterms:modified xsi:type="dcterms:W3CDTF">2021-12-06T14:15:54Z</dcterms:modified>
</cp:coreProperties>
</file>