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7" r:id="rId8"/>
    <p:sldId id="264" r:id="rId9"/>
    <p:sldId id="26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817"/>
    <p:restoredTop sz="94671"/>
  </p:normalViewPr>
  <p:slideViewPr>
    <p:cSldViewPr snapToGrid="0" snapToObjects="1">
      <p:cViewPr>
        <p:scale>
          <a:sx n="70" d="100"/>
          <a:sy n="70" d="100"/>
        </p:scale>
        <p:origin x="144" y="8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12/12/21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FCFAF-DD95-FB4E-A743-DF26A83362D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Digestive System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C618F4-E447-0947-BEC8-C015262B10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Outcome 24 &amp; 25</a:t>
            </a:r>
          </a:p>
        </p:txBody>
      </p:sp>
    </p:spTree>
    <p:extLst>
      <p:ext uri="{BB962C8B-B14F-4D97-AF65-F5344CB8AC3E}">
        <p14:creationId xmlns:p14="http://schemas.microsoft.com/office/powerpoint/2010/main" val="1177461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7E7921A-BD7C-FC44-A848-9A161DE9C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1853" y="808056"/>
            <a:ext cx="9295988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Large Intestine (Colon)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DC056C-11DC-3043-A7BC-7E67E8241A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1852" y="1885285"/>
            <a:ext cx="7158061" cy="4919629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</a:pPr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 </a:t>
            </a:r>
            <a:r>
              <a:rPr lang="en-US" sz="2400" b="1" dirty="0"/>
              <a:t>to remove water from undigested food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Absorb water across the wall of the large intestine </a:t>
            </a:r>
            <a:endParaRPr lang="en-CA" sz="2400" dirty="0"/>
          </a:p>
          <a:p>
            <a:pPr lvl="0">
              <a:lnSpc>
                <a:spcPct val="110000"/>
              </a:lnSpc>
            </a:pPr>
            <a:r>
              <a:rPr lang="en-US" sz="2400" dirty="0"/>
              <a:t>Bacteria present in the large intestine produce compounds that the body can use (ex. vitamin K)</a:t>
            </a:r>
          </a:p>
          <a:p>
            <a:pPr marL="0" lvl="0" indent="0">
              <a:lnSpc>
                <a:spcPct val="110000"/>
              </a:lnSpc>
              <a:buNone/>
            </a:pPr>
            <a:r>
              <a:rPr lang="en-US" sz="2400" b="1" i="1" dirty="0"/>
              <a:t>Extension: </a:t>
            </a:r>
            <a:r>
              <a:rPr lang="en-US" sz="2400" i="1" dirty="0"/>
              <a:t>What would happen to these bacteria if you took large amounts of antibiotics?</a:t>
            </a:r>
            <a:endParaRPr lang="en-CA" sz="2400" dirty="0"/>
          </a:p>
        </p:txBody>
      </p:sp>
      <p:pic>
        <p:nvPicPr>
          <p:cNvPr id="5" name="Picture 4" descr="A picture containing clothing, person&#10;&#10;Description automatically generated">
            <a:extLst>
              <a:ext uri="{FF2B5EF4-FFF2-40B4-BE49-F238E27FC236}">
                <a16:creationId xmlns:a16="http://schemas.microsoft.com/office/drawing/2014/main" id="{AFA5C8B9-AEC1-0044-8000-CE30CE7198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9109" y="316941"/>
            <a:ext cx="3024970" cy="4164660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95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CD557CE-2AB8-44E1-AABA-A21D2274F3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58DCB6E5-A344-4A17-A353-EC4D71E6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4D82F4F2-6117-4CCD-94A7-4AFD603EC3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33" name="Rectangle 32">
            <a:extLst>
              <a:ext uri="{FF2B5EF4-FFF2-40B4-BE49-F238E27FC236}">
                <a16:creationId xmlns:a16="http://schemas.microsoft.com/office/drawing/2014/main" id="{3CCA9FB2-FFC7-4B6D-8E30-9D2CC14E7D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CF6D6F6-E7F9-4521-BD22-74A61D8ED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1B566E74-1425-46AC-885D-D2DAEE365F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97A8C9-EE88-DF4D-BAEB-666F9905A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0723" y="687617"/>
            <a:ext cx="6362651" cy="1077229"/>
          </a:xfrm>
        </p:spPr>
        <p:txBody>
          <a:bodyPr>
            <a:noAutofit/>
          </a:bodyPr>
          <a:lstStyle/>
          <a:p>
            <a:pPr algn="l"/>
            <a:r>
              <a:rPr lang="en-US" sz="4800" dirty="0"/>
              <a:t>Purpose &amp;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F63758-BC63-864B-825F-1D96E543A6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2560" y="1512143"/>
            <a:ext cx="5211674" cy="5162977"/>
          </a:xfrm>
        </p:spPr>
        <p:txBody>
          <a:bodyPr>
            <a:noAutofit/>
          </a:bodyPr>
          <a:lstStyle/>
          <a:p>
            <a:pPr lvl="0"/>
            <a:r>
              <a:rPr lang="en-US" sz="2400" u="sng" dirty="0"/>
              <a:t>Function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to help convert foods into simpler molecules that can be absorbed and used by cells in the body</a:t>
            </a:r>
            <a:endParaRPr lang="en-CA" sz="2400" dirty="0"/>
          </a:p>
          <a:p>
            <a:pPr lvl="0"/>
            <a:r>
              <a:rPr lang="en-US" sz="2400" dirty="0"/>
              <a:t>Your body cells convert the chemical energy stored in food into ATP</a:t>
            </a:r>
            <a:endParaRPr lang="en-CA" sz="2400" dirty="0"/>
          </a:p>
          <a:p>
            <a:pPr lvl="0"/>
            <a:r>
              <a:rPr lang="en-US" sz="2400" dirty="0"/>
              <a:t>Includes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mouth, esophagus, stomach, small intestine, and large intestine.</a:t>
            </a:r>
            <a:endParaRPr lang="en-CA" sz="2400" dirty="0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3A67E0A5-1450-6F43-92C3-61D3524DA24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4136" y="1878298"/>
            <a:ext cx="4651619" cy="4430666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06858379-D070-40E4-8A3D-F29E90C5C7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9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5EB1C-7E66-E142-86EA-3BEEAA8C6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Energy in Food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B6CD1-8BC9-3B48-A506-9990BB7CE6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861" y="1650381"/>
            <a:ext cx="9774684" cy="5207620"/>
          </a:xfrm>
        </p:spPr>
        <p:txBody>
          <a:bodyPr>
            <a:noAutofit/>
          </a:bodyPr>
          <a:lstStyle/>
          <a:p>
            <a:pPr lvl="0">
              <a:lnSpc>
                <a:spcPct val="114000"/>
              </a:lnSpc>
            </a:pPr>
            <a:r>
              <a:rPr lang="en-US" sz="2400" dirty="0"/>
              <a:t>Energy in food can be measured by burning it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calories</a:t>
            </a:r>
          </a:p>
          <a:p>
            <a:pPr lvl="0">
              <a:lnSpc>
                <a:spcPct val="114000"/>
              </a:lnSpc>
            </a:pPr>
            <a:r>
              <a:rPr lang="en-US" sz="2400" u="sng" dirty="0"/>
              <a:t>Calories</a:t>
            </a:r>
            <a:r>
              <a:rPr lang="en-US" sz="2400" dirty="0"/>
              <a:t> – the amount of heat required to raise 1g of water by 1*C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Fat </a:t>
            </a:r>
            <a:r>
              <a:rPr lang="en-US" sz="2400" dirty="0">
                <a:sym typeface="Wingdings" pitchFamily="2" charset="2"/>
              </a:rPr>
              <a:t> 9 calories per gram</a:t>
            </a:r>
          </a:p>
          <a:p>
            <a:pPr lvl="0">
              <a:lnSpc>
                <a:spcPct val="114000"/>
              </a:lnSpc>
            </a:pPr>
            <a:r>
              <a:rPr lang="en-US" sz="2400" dirty="0"/>
              <a:t>Carbs &amp; Proteins </a:t>
            </a:r>
            <a:r>
              <a:rPr lang="en-CA" sz="2400" dirty="0">
                <a:sym typeface="Wingdings" pitchFamily="2" charset="2"/>
              </a:rPr>
              <a:t> 4 calories per gram</a:t>
            </a:r>
            <a:endParaRPr lang="en-CA" sz="2400" dirty="0"/>
          </a:p>
          <a:p>
            <a:pPr lvl="0">
              <a:lnSpc>
                <a:spcPct val="114000"/>
              </a:lnSpc>
            </a:pPr>
            <a:r>
              <a:rPr lang="en-US" sz="2400" dirty="0"/>
              <a:t>Food supplies the raw materials used to build and repair the body</a:t>
            </a:r>
          </a:p>
          <a:p>
            <a:pPr lvl="1">
              <a:lnSpc>
                <a:spcPct val="114000"/>
              </a:lnSpc>
            </a:pPr>
            <a:r>
              <a:rPr lang="en-US" sz="2200" dirty="0"/>
              <a:t>make proteins that regulate cellular reactions</a:t>
            </a:r>
          </a:p>
          <a:p>
            <a:pPr lvl="1">
              <a:lnSpc>
                <a:spcPct val="114000"/>
              </a:lnSpc>
            </a:pPr>
            <a:r>
              <a:rPr lang="en-US" sz="2200" dirty="0"/>
              <a:t>make phospholipids in cell membrane</a:t>
            </a:r>
          </a:p>
          <a:p>
            <a:pPr lvl="1">
              <a:lnSpc>
                <a:spcPct val="114000"/>
              </a:lnSpc>
            </a:pPr>
            <a:r>
              <a:rPr lang="en-US" sz="2200" dirty="0"/>
              <a:t>make the DNA in your genetic material   </a:t>
            </a:r>
            <a:endParaRPr lang="en-CA" sz="2200" dirty="0"/>
          </a:p>
        </p:txBody>
      </p:sp>
    </p:spTree>
    <p:extLst>
      <p:ext uri="{BB962C8B-B14F-4D97-AF65-F5344CB8AC3E}">
        <p14:creationId xmlns:p14="http://schemas.microsoft.com/office/powerpoint/2010/main" val="1896497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3B198D-26AE-2142-8275-1FCEAFECA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Mouth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70EE5-7DAD-0340-B8F6-CB9CB332C0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191" y="2693341"/>
            <a:ext cx="9931739" cy="3997828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 </a:t>
            </a:r>
            <a:r>
              <a:rPr lang="en-US" sz="2400" b="1" dirty="0"/>
              <a:t>break down large food particles into smaller ones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Teeth </a:t>
            </a:r>
            <a:r>
              <a:rPr lang="en-US" sz="2400" dirty="0">
                <a:sym typeface="Wingdings" pitchFamily="2" charset="2"/>
              </a:rPr>
              <a:t> cut, tear and crush food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anchored in bones of the jaw</a:t>
            </a:r>
          </a:p>
          <a:p>
            <a:pPr lvl="1">
              <a:lnSpc>
                <a:spcPct val="110000"/>
              </a:lnSpc>
            </a:pPr>
            <a:r>
              <a:rPr lang="en-US" sz="2400" dirty="0"/>
              <a:t>surface protected by mineralized enamel</a:t>
            </a:r>
          </a:p>
          <a:p>
            <a:pPr lvl="0">
              <a:lnSpc>
                <a:spcPct val="110000"/>
              </a:lnSpc>
            </a:pPr>
            <a:r>
              <a:rPr lang="en-US" sz="2400" dirty="0"/>
              <a:t>Saliva </a:t>
            </a:r>
            <a:r>
              <a:rPr lang="en-US" sz="2400" dirty="0">
                <a:sym typeface="Wingdings" pitchFamily="2" charset="2"/>
              </a:rPr>
              <a:t> breaks down and moistens food for easier chewing</a:t>
            </a:r>
            <a:endParaRPr lang="en-US" sz="2400" dirty="0"/>
          </a:p>
          <a:p>
            <a:pPr lvl="1">
              <a:lnSpc>
                <a:spcPct val="110000"/>
              </a:lnSpc>
            </a:pPr>
            <a:r>
              <a:rPr lang="en-US" sz="2400" dirty="0"/>
              <a:t>contains enzymes called </a:t>
            </a:r>
            <a:r>
              <a:rPr lang="en-US" sz="2400" u="sng" dirty="0"/>
              <a:t>amylase</a:t>
            </a:r>
          </a:p>
          <a:p>
            <a:pPr lvl="1">
              <a:lnSpc>
                <a:spcPct val="110000"/>
              </a:lnSpc>
            </a:pPr>
            <a:r>
              <a:rPr lang="en-US" sz="2400" u="sng" dirty="0"/>
              <a:t>amylase</a:t>
            </a:r>
            <a:r>
              <a:rPr lang="en-US" sz="2400" dirty="0"/>
              <a:t> – breaks down carbs and starches into sugars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39FB24DC-175A-5C4C-B88E-6B35C4DD17E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73821" y="357329"/>
            <a:ext cx="3729867" cy="233329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9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3AC1E-9735-5A40-91F3-B57F9D796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4732" y="457200"/>
            <a:ext cx="7958331" cy="953440"/>
          </a:xfrm>
        </p:spPr>
        <p:txBody>
          <a:bodyPr>
            <a:normAutofit/>
          </a:bodyPr>
          <a:lstStyle/>
          <a:p>
            <a:r>
              <a:rPr lang="en-US" sz="4800" dirty="0"/>
              <a:t>Esophagus &amp; Stomach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3218C2-C1CB-3F4B-84EA-C2A5AE9D2A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8937" y="780586"/>
            <a:ext cx="9790770" cy="60774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b="1" dirty="0"/>
              <a:t>Esophagus</a:t>
            </a:r>
          </a:p>
          <a:p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to push </a:t>
            </a:r>
            <a:r>
              <a:rPr lang="en-US" sz="2400" b="1" u="sng" dirty="0"/>
              <a:t>bolus</a:t>
            </a:r>
            <a:r>
              <a:rPr lang="en-US" sz="2400" b="1" dirty="0"/>
              <a:t> (chewed up ball of food) down the throat into stomach</a:t>
            </a:r>
          </a:p>
          <a:p>
            <a:r>
              <a:rPr lang="en-US" sz="2400" dirty="0"/>
              <a:t>Food is moved along by contractions of smooth muscle – </a:t>
            </a:r>
            <a:r>
              <a:rPr lang="en-US" sz="2400" u="sng" dirty="0"/>
              <a:t>peristalsis</a:t>
            </a:r>
            <a:endParaRPr lang="en-CA" sz="2400" dirty="0"/>
          </a:p>
          <a:p>
            <a:r>
              <a:rPr lang="en-US" sz="2400" dirty="0"/>
              <a:t>Sphincter closes the esophagus after food has passed into the stomach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prevents contents of stomach from moving back up the esophagus</a:t>
            </a:r>
          </a:p>
          <a:p>
            <a:pPr marL="0" indent="0">
              <a:buNone/>
            </a:pPr>
            <a:r>
              <a:rPr lang="en-US" sz="2400" b="1" dirty="0"/>
              <a:t>Stomach</a:t>
            </a:r>
          </a:p>
          <a:p>
            <a:pPr lvl="0"/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 a</a:t>
            </a:r>
            <a:r>
              <a:rPr lang="en-US" sz="2400" b="1" dirty="0"/>
              <a:t> large muscular sac where digestion is continued</a:t>
            </a:r>
          </a:p>
          <a:p>
            <a:pPr lvl="0"/>
            <a:r>
              <a:rPr lang="en-US" sz="2400" dirty="0"/>
              <a:t>Exits stomach through the pyloric sphincter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73364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8122F-9C30-734C-8FF9-A21039B69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30096" y="513827"/>
            <a:ext cx="7958331" cy="1077229"/>
          </a:xfrm>
        </p:spPr>
        <p:txBody>
          <a:bodyPr>
            <a:normAutofit/>
          </a:bodyPr>
          <a:lstStyle/>
          <a:p>
            <a:r>
              <a:rPr lang="en-US" sz="4800" dirty="0"/>
              <a:t>Small Intestine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6760-297F-9745-862A-323CA6D2AA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7008" y="1591056"/>
            <a:ext cx="10076688" cy="5266944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400" b="1" dirty="0"/>
              <a:t>1. Duodenum</a:t>
            </a:r>
          </a:p>
          <a:p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</a:t>
            </a:r>
            <a:r>
              <a:rPr lang="en-US" sz="2400" b="1" dirty="0"/>
              <a:t> digestion and absorption of the food you eat</a:t>
            </a:r>
          </a:p>
          <a:p>
            <a:r>
              <a:rPr lang="en-CA" sz="2400" dirty="0"/>
              <a:t>Lined with </a:t>
            </a:r>
            <a:r>
              <a:rPr lang="en-CA" sz="2400" u="sng" dirty="0"/>
              <a:t>villi</a:t>
            </a:r>
            <a:r>
              <a:rPr lang="en-CA" sz="2400" dirty="0"/>
              <a:t> </a:t>
            </a:r>
            <a:r>
              <a:rPr lang="en-CA" sz="2400" dirty="0">
                <a:sym typeface="Wingdings" pitchFamily="2" charset="2"/>
              </a:rPr>
              <a:t> </a:t>
            </a:r>
            <a:r>
              <a:rPr lang="en-CA" sz="2400" dirty="0"/>
              <a:t>tiny finger-like projections to increase surface area</a:t>
            </a:r>
          </a:p>
          <a:p>
            <a:pPr lvl="0"/>
            <a:r>
              <a:rPr lang="en-US" sz="2400" dirty="0"/>
              <a:t>Almost all the digestive enzymes enters the small intestine</a:t>
            </a:r>
          </a:p>
          <a:p>
            <a:pPr lvl="1" fontAlgn="base"/>
            <a:r>
              <a:rPr lang="en-CA" sz="2000" dirty="0"/>
              <a:t>Amylase </a:t>
            </a:r>
            <a:r>
              <a:rPr lang="en-CA" sz="2000" dirty="0">
                <a:sym typeface="Wingdings" pitchFamily="2" charset="2"/>
              </a:rPr>
              <a:t></a:t>
            </a:r>
            <a:r>
              <a:rPr lang="en-CA" sz="2000" dirty="0"/>
              <a:t> break down starch</a:t>
            </a:r>
          </a:p>
          <a:p>
            <a:pPr lvl="1" fontAlgn="base"/>
            <a:r>
              <a:rPr lang="en-CA" sz="2000" dirty="0"/>
              <a:t>Trypsin </a:t>
            </a:r>
            <a:r>
              <a:rPr lang="en-CA" sz="2000" dirty="0">
                <a:sym typeface="Wingdings" pitchFamily="2" charset="2"/>
              </a:rPr>
              <a:t></a:t>
            </a:r>
            <a:r>
              <a:rPr lang="en-CA" sz="2000" dirty="0"/>
              <a:t> break down protein</a:t>
            </a:r>
          </a:p>
          <a:p>
            <a:pPr lvl="1" fontAlgn="base"/>
            <a:r>
              <a:rPr lang="en-CA" sz="2000" dirty="0"/>
              <a:t>Lipase </a:t>
            </a:r>
            <a:r>
              <a:rPr lang="en-CA" sz="2000" dirty="0">
                <a:sym typeface="Wingdings" pitchFamily="2" charset="2"/>
              </a:rPr>
              <a:t></a:t>
            </a:r>
            <a:r>
              <a:rPr lang="en-CA" sz="2000" dirty="0"/>
              <a:t> break down fat</a:t>
            </a:r>
          </a:p>
          <a:p>
            <a:pPr lvl="1" fontAlgn="base"/>
            <a:r>
              <a:rPr lang="en-CA" sz="2000" dirty="0"/>
              <a:t>Maltase, sucrase and lactase </a:t>
            </a:r>
            <a:r>
              <a:rPr lang="en-CA" sz="2000" dirty="0">
                <a:sym typeface="Wingdings" pitchFamily="2" charset="2"/>
              </a:rPr>
              <a:t></a:t>
            </a:r>
            <a:r>
              <a:rPr lang="en-CA" sz="2000" dirty="0"/>
              <a:t> break down carbohydrates further</a:t>
            </a:r>
          </a:p>
          <a:p>
            <a:pPr lvl="1" fontAlgn="base"/>
            <a:r>
              <a:rPr lang="en-CA" sz="2000" dirty="0"/>
              <a:t>Peptidase </a:t>
            </a:r>
            <a:r>
              <a:rPr lang="en-CA" sz="2000" dirty="0">
                <a:sym typeface="Wingdings" pitchFamily="2" charset="2"/>
              </a:rPr>
              <a:t></a:t>
            </a:r>
            <a:r>
              <a:rPr lang="en-CA" sz="2000" dirty="0"/>
              <a:t> break down protein further</a:t>
            </a:r>
            <a:endParaRPr lang="en-US" sz="2000" dirty="0"/>
          </a:p>
          <a:p>
            <a:pPr lvl="0"/>
            <a:r>
              <a:rPr lang="en-US" sz="2400" dirty="0"/>
              <a:t>Digestive fluid comes from the pancreas, liver, and lining of duodenum</a:t>
            </a:r>
            <a:endParaRPr lang="en-CA" sz="2400" dirty="0"/>
          </a:p>
          <a:p>
            <a:pPr lvl="0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454772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1AF5FBB-9FDC-4D75-9DD6-DAF01ED197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933BBBE6-F4CF-483E-BA74-B51421B4D9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4C790028-99AE-4AE4-8269-9913E2D506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936A2A-FE08-4EE0-A409-3EF3FA2448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1F0989E-BFBB-43E4-927B-2C51C7AE26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8ACA2469-91AA-459B-A5DD-8FFC0F70E0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7860FD2-CA19-4064-AA6F-68050C3D20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40C27BA7-5688-9540-85D8-75A1C9897DD3}"/>
              </a:ext>
            </a:extLst>
          </p:cNvPr>
          <p:cNvSpPr txBox="1">
            <a:spLocks/>
          </p:cNvSpPr>
          <p:nvPr/>
        </p:nvSpPr>
        <p:spPr>
          <a:xfrm>
            <a:off x="1028713" y="1018299"/>
            <a:ext cx="10327130" cy="60344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4488" indent="-344488" algn="l" defTabSz="914400" rtl="0" eaLnBrk="1" latinLnBrk="0" hangingPunct="1">
              <a:lnSpc>
                <a:spcPct val="120000"/>
              </a:lnSpc>
              <a:spcBef>
                <a:spcPts val="10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13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4448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buNone/>
            </a:pPr>
            <a:r>
              <a:rPr lang="en-US" sz="2400" b="1" dirty="0"/>
              <a:t>2. Jejunum &amp; Ileum</a:t>
            </a:r>
          </a:p>
          <a:p>
            <a:pPr>
              <a:lnSpc>
                <a:spcPct val="110000"/>
              </a:lnSpc>
            </a:pPr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 </a:t>
            </a:r>
            <a:r>
              <a:rPr lang="en-US" sz="2400" b="1" dirty="0"/>
              <a:t>absorption of nutrients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Approx. 6m long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Most digestion is complete at this point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Most of digested proteins and carbs are absorbed into the capillaries (in villi)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Molecules of undigested fat and some fatty acids are absorbed by lymph vessels </a:t>
            </a:r>
          </a:p>
          <a:p>
            <a:pPr fontAlgn="base">
              <a:lnSpc>
                <a:spcPct val="110000"/>
              </a:lnSpc>
            </a:pPr>
            <a:r>
              <a:rPr lang="en-US" sz="2400" dirty="0"/>
              <a:t>There is very little enzymatic activity in your small intestine</a:t>
            </a: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C6D00588-9E99-E64E-8AA5-6A13DEE1EA8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20946" y="457201"/>
            <a:ext cx="4569810" cy="2804200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35" name="Rectangle 34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60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A0189-A471-D548-AEA6-ED4044AF0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2647" y="919069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Pancreas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C6F0EA-4A2B-2947-9ABA-19550C926D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873" y="2426876"/>
            <a:ext cx="9196024" cy="3997828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Behind the stomach </a:t>
            </a:r>
          </a:p>
          <a:p>
            <a:pPr lvl="0"/>
            <a:r>
              <a:rPr lang="en-US" sz="2400" b="1" dirty="0"/>
              <a:t>3 important functions</a:t>
            </a:r>
            <a:endParaRPr lang="en-CA" sz="2400" b="1" dirty="0"/>
          </a:p>
          <a:p>
            <a:pPr marL="457200" lvl="0" indent="-457200">
              <a:buAutoNum type="arabicPeriod"/>
            </a:pPr>
            <a:r>
              <a:rPr lang="en-US" sz="2400" dirty="0"/>
              <a:t>Produce </a:t>
            </a:r>
            <a:r>
              <a:rPr lang="en-US" sz="2400" u="sng" dirty="0"/>
              <a:t>hormones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regulate blood sugar levels (insulin)</a:t>
            </a:r>
            <a:endParaRPr lang="en-CA" sz="2400" dirty="0"/>
          </a:p>
          <a:p>
            <a:pPr marL="457200" lvl="0" indent="-457200">
              <a:buAutoNum type="arabicPeriod"/>
            </a:pPr>
            <a:r>
              <a:rPr lang="en-US" sz="2400" dirty="0"/>
              <a:t>Produces </a:t>
            </a:r>
            <a:r>
              <a:rPr lang="en-US" sz="2400" u="sng" dirty="0"/>
              <a:t>enzymes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</a:t>
            </a:r>
            <a:r>
              <a:rPr lang="en-US" sz="2400" dirty="0"/>
              <a:t> break down CHO, proteins, lipids and nucleic acids </a:t>
            </a:r>
            <a:endParaRPr lang="en-CA" sz="2400" dirty="0"/>
          </a:p>
          <a:p>
            <a:pPr marL="457200" lvl="0" indent="-457200">
              <a:buAutoNum type="arabicPeriod"/>
            </a:pPr>
            <a:r>
              <a:rPr lang="en-US" sz="2400" dirty="0"/>
              <a:t>Produced </a:t>
            </a:r>
            <a:r>
              <a:rPr lang="en-US" sz="2400" u="sng" dirty="0"/>
              <a:t>sodium bicarbonate</a:t>
            </a:r>
            <a:r>
              <a:rPr lang="en-US" sz="2400" dirty="0"/>
              <a:t>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neutralizes stomach acids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563DB04B-A005-DC44-9BDB-8898113A8D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37807" y="398802"/>
            <a:ext cx="4522044" cy="337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3080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C3320C8-0DF2-47E2-AE32-8C570D54BC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937E2AB-626F-4D5D-8344-EE2C08191D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1374C91-3FF2-48F7-A02C-36E1E075F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AC084A8C-D0A6-4A75-AED9-C13FD20A6E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B537086-027A-4360-81BC-8BA916D266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FAAFA00-A1E1-4789-A035-9CBB7B030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7AD5B8-1915-F542-B262-AD50DC77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803" y="808056"/>
            <a:ext cx="8608037" cy="1077229"/>
          </a:xfrm>
        </p:spPr>
        <p:txBody>
          <a:bodyPr>
            <a:normAutofit/>
          </a:bodyPr>
          <a:lstStyle/>
          <a:p>
            <a:pPr algn="l"/>
            <a:r>
              <a:rPr lang="en-US" sz="4800" dirty="0"/>
              <a:t>Liver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C2027-99F9-4E48-9395-959043A18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7192" y="2693340"/>
            <a:ext cx="9555481" cy="4049307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Just above and to the right of the stomach </a:t>
            </a:r>
            <a:endParaRPr lang="en-CA" sz="2400" dirty="0"/>
          </a:p>
          <a:p>
            <a:pPr lvl="0"/>
            <a:r>
              <a:rPr lang="en-US" sz="2400" b="1" dirty="0"/>
              <a:t>Purpose </a:t>
            </a:r>
            <a:r>
              <a:rPr lang="en-US" sz="2400" b="1" dirty="0">
                <a:sym typeface="Wingdings" pitchFamily="2" charset="2"/>
              </a:rPr>
              <a:t> p</a:t>
            </a:r>
            <a:r>
              <a:rPr lang="en-US" sz="2400" b="1" dirty="0"/>
              <a:t>roduces bile </a:t>
            </a:r>
          </a:p>
          <a:p>
            <a:pPr lvl="0"/>
            <a:r>
              <a:rPr lang="en-US" sz="2400" u="sng" dirty="0"/>
              <a:t>Bile</a:t>
            </a:r>
            <a:r>
              <a:rPr lang="en-US" sz="2400" dirty="0"/>
              <a:t> – a dissolving detergent that helps dissolve fat in fatty foods,</a:t>
            </a:r>
          </a:p>
          <a:p>
            <a:pPr lvl="1"/>
            <a:r>
              <a:rPr lang="en-US" sz="2400" dirty="0"/>
              <a:t>Stored in a small pouch like organ called a </a:t>
            </a:r>
            <a:r>
              <a:rPr lang="en-US" sz="2400" b="1" dirty="0"/>
              <a:t>gallbladder</a:t>
            </a:r>
          </a:p>
          <a:p>
            <a:pPr lvl="1"/>
            <a:r>
              <a:rPr lang="en-US" sz="2400" dirty="0"/>
              <a:t>Does not contain enzymes</a:t>
            </a:r>
          </a:p>
          <a:p>
            <a:pPr lvl="1"/>
            <a:r>
              <a:rPr lang="en-US" sz="2400" dirty="0"/>
              <a:t>Breaks up large droplets of fat into smaller droplets</a:t>
            </a:r>
            <a:endParaRPr lang="en-CA" sz="24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C0230C3-CF46-441A-85D2-5E6F8B3A1E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ED592DE-CFD0-844C-A303-79D205EAFE6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39733" y="264233"/>
            <a:ext cx="3690632" cy="275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517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538</Words>
  <Application>Microsoft Macintosh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MS Shell Dlg 2</vt:lpstr>
      <vt:lpstr>Wingdings</vt:lpstr>
      <vt:lpstr>Wingdings 3</vt:lpstr>
      <vt:lpstr>Madison</vt:lpstr>
      <vt:lpstr>The Digestive System</vt:lpstr>
      <vt:lpstr>Purpose &amp; Function</vt:lpstr>
      <vt:lpstr>Energy in Food</vt:lpstr>
      <vt:lpstr>Mouth</vt:lpstr>
      <vt:lpstr>Esophagus &amp; Stomach</vt:lpstr>
      <vt:lpstr>Small Intestine</vt:lpstr>
      <vt:lpstr>PowerPoint Presentation</vt:lpstr>
      <vt:lpstr>Pancreas</vt:lpstr>
      <vt:lpstr>Liver</vt:lpstr>
      <vt:lpstr>Large Intestine (Colon)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Digestive System</dc:title>
  <dc:creator>Jessica Auger</dc:creator>
  <cp:lastModifiedBy>Jessica Auger</cp:lastModifiedBy>
  <cp:revision>3</cp:revision>
  <dcterms:created xsi:type="dcterms:W3CDTF">2021-12-12T22:49:20Z</dcterms:created>
  <dcterms:modified xsi:type="dcterms:W3CDTF">2021-12-12T22:59:01Z</dcterms:modified>
</cp:coreProperties>
</file>